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98" r:id="rId3"/>
    <p:sldId id="362" r:id="rId4"/>
    <p:sldId id="363" r:id="rId5"/>
    <p:sldId id="368" r:id="rId6"/>
    <p:sldId id="382" r:id="rId7"/>
    <p:sldId id="383" r:id="rId8"/>
    <p:sldId id="367" r:id="rId9"/>
    <p:sldId id="365" r:id="rId10"/>
    <p:sldId id="366" r:id="rId11"/>
    <p:sldId id="370" r:id="rId12"/>
    <p:sldId id="371" r:id="rId13"/>
    <p:sldId id="369" r:id="rId14"/>
    <p:sldId id="373" r:id="rId15"/>
    <p:sldId id="372" r:id="rId16"/>
    <p:sldId id="375" r:id="rId17"/>
    <p:sldId id="374" r:id="rId18"/>
    <p:sldId id="376" r:id="rId19"/>
    <p:sldId id="380" r:id="rId20"/>
    <p:sldId id="379" r:id="rId21"/>
    <p:sldId id="378" r:id="rId2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41C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43" autoAdjust="0"/>
  </p:normalViewPr>
  <p:slideViewPr>
    <p:cSldViewPr>
      <p:cViewPr varScale="1">
        <p:scale>
          <a:sx n="61" d="100"/>
          <a:sy n="61" d="100"/>
        </p:scale>
        <p:origin x="-1012" y="-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17CD88-783F-4564-ADBE-D10726EF08A4}" type="datetimeFigureOut">
              <a:rPr lang="zh-CN" altLang="en-US" smtClean="0"/>
              <a:pPr/>
              <a:t>2014-04-15</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87740F-5497-496A-AF03-08D7BF4EF59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252B5F-685B-4186-98CC-5165A2FADE35}" type="slidenum">
              <a:rPr lang="en-US" altLang="zh-TW"/>
              <a:pPr/>
              <a:t>6</a:t>
            </a:fld>
            <a:endParaRPr lang="en-US" altLang="zh-TW"/>
          </a:p>
        </p:txBody>
      </p:sp>
      <p:sp>
        <p:nvSpPr>
          <p:cNvPr id="902146" name="Rectangle 2"/>
          <p:cNvSpPr>
            <a:spLocks noGrp="1" noRot="1" noChangeAspect="1" noChangeArrowheads="1" noTextEdit="1"/>
          </p:cNvSpPr>
          <p:nvPr>
            <p:ph type="sldImg"/>
          </p:nvPr>
        </p:nvSpPr>
        <p:spPr>
          <a:xfrm>
            <a:off x="1158875" y="587375"/>
            <a:ext cx="4552950" cy="3414713"/>
          </a:xfrm>
          <a:ln/>
        </p:spPr>
      </p:sp>
      <p:sp>
        <p:nvSpPr>
          <p:cNvPr id="902147" name="Rectangle 3"/>
          <p:cNvSpPr>
            <a:spLocks noGrp="1" noChangeArrowheads="1"/>
          </p:cNvSpPr>
          <p:nvPr>
            <p:ph type="body" idx="1"/>
          </p:nvPr>
        </p:nvSpPr>
        <p:spPr>
          <a:xfrm>
            <a:off x="684490" y="4343475"/>
            <a:ext cx="5489020" cy="4114948"/>
          </a:xfrm>
          <a:ln/>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A0DFB9-220D-4FC0-A37C-CF7968194095}" type="slidenum">
              <a:rPr lang="en-US" altLang="zh-TW"/>
              <a:pPr/>
              <a:t>7</a:t>
            </a:fld>
            <a:endParaRPr lang="en-US" altLang="zh-TW"/>
          </a:p>
        </p:txBody>
      </p:sp>
      <p:sp>
        <p:nvSpPr>
          <p:cNvPr id="904194" name="Rectangle 2"/>
          <p:cNvSpPr>
            <a:spLocks noGrp="1" noRot="1" noChangeAspect="1" noChangeArrowheads="1" noTextEdit="1"/>
          </p:cNvSpPr>
          <p:nvPr>
            <p:ph type="sldImg"/>
          </p:nvPr>
        </p:nvSpPr>
        <p:spPr>
          <a:xfrm>
            <a:off x="1158875" y="587375"/>
            <a:ext cx="4552950" cy="3414713"/>
          </a:xfrm>
          <a:ln/>
        </p:spPr>
      </p:sp>
      <p:sp>
        <p:nvSpPr>
          <p:cNvPr id="904195" name="Rectangle 3"/>
          <p:cNvSpPr>
            <a:spLocks noGrp="1" noChangeArrowheads="1"/>
          </p:cNvSpPr>
          <p:nvPr>
            <p:ph type="body" idx="1"/>
          </p:nvPr>
        </p:nvSpPr>
        <p:spPr>
          <a:xfrm>
            <a:off x="684490" y="4343475"/>
            <a:ext cx="5489020" cy="4114948"/>
          </a:xfrm>
          <a:ln/>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B103AF8-5A3E-4A62-8F03-A7CF6722B97B}" type="datetimeFigureOut">
              <a:rPr lang="zh-CN" altLang="en-US" smtClean="0"/>
              <a:pPr/>
              <a:t>2014-04-15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47128D-CD05-4016-BBA3-6B9C3CFD7270}"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B103AF8-5A3E-4A62-8F03-A7CF6722B97B}" type="datetimeFigureOut">
              <a:rPr lang="zh-CN" altLang="en-US" smtClean="0"/>
              <a:pPr/>
              <a:t>2014-04-15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47128D-CD05-4016-BBA3-6B9C3CFD7270}"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B103AF8-5A3E-4A62-8F03-A7CF6722B97B}" type="datetimeFigureOut">
              <a:rPr lang="zh-CN" altLang="en-US" smtClean="0"/>
              <a:pPr/>
              <a:t>2014-04-15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47128D-CD05-4016-BBA3-6B9C3CFD7270}"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slow" advTm="5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B103AF8-5A3E-4A62-8F03-A7CF6722B97B}" type="datetimeFigureOut">
              <a:rPr lang="zh-CN" altLang="en-US" smtClean="0"/>
              <a:pPr/>
              <a:t>2014-04-15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47128D-CD05-4016-BBA3-6B9C3CFD7270}"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B103AF8-5A3E-4A62-8F03-A7CF6722B97B}" type="datetimeFigureOut">
              <a:rPr lang="zh-CN" altLang="en-US" smtClean="0"/>
              <a:pPr/>
              <a:t>2014-04-15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47128D-CD05-4016-BBA3-6B9C3CFD7270}"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B103AF8-5A3E-4A62-8F03-A7CF6722B97B}" type="datetimeFigureOut">
              <a:rPr lang="zh-CN" altLang="en-US" smtClean="0"/>
              <a:pPr/>
              <a:t>2014-04-15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47128D-CD05-4016-BBA3-6B9C3CFD7270}"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B103AF8-5A3E-4A62-8F03-A7CF6722B97B}" type="datetimeFigureOut">
              <a:rPr lang="zh-CN" altLang="en-US" smtClean="0"/>
              <a:pPr/>
              <a:t>2014-04-15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47128D-CD05-4016-BBA3-6B9C3CFD7270}"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B103AF8-5A3E-4A62-8F03-A7CF6722B97B}" type="datetimeFigureOut">
              <a:rPr lang="zh-CN" altLang="en-US" smtClean="0"/>
              <a:pPr/>
              <a:t>2014-04-15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47128D-CD05-4016-BBA3-6B9C3CFD7270}"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B103AF8-5A3E-4A62-8F03-A7CF6722B97B}" type="datetimeFigureOut">
              <a:rPr lang="zh-CN" altLang="en-US" smtClean="0"/>
              <a:pPr/>
              <a:t>2014-04-15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47128D-CD05-4016-BBA3-6B9C3CFD7270}"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B103AF8-5A3E-4A62-8F03-A7CF6722B97B}" type="datetimeFigureOut">
              <a:rPr lang="zh-CN" altLang="en-US" smtClean="0"/>
              <a:pPr/>
              <a:t>2014-04-15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47128D-CD05-4016-BBA3-6B9C3CFD7270}"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B103AF8-5A3E-4A62-8F03-A7CF6722B97B}" type="datetimeFigureOut">
              <a:rPr lang="zh-CN" altLang="en-US" smtClean="0"/>
              <a:pPr/>
              <a:t>2014-04-15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47128D-CD05-4016-BBA3-6B9C3CFD7270}"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03AF8-5A3E-4A62-8F03-A7CF6722B97B}" type="datetimeFigureOut">
              <a:rPr lang="zh-CN" altLang="en-US" smtClean="0"/>
              <a:pPr/>
              <a:t>2014-04-15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7128D-CD05-4016-BBA3-6B9C3CFD727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yongxu@ymail.com" TargetMode="External"/><Relationship Id="rId2" Type="http://schemas.openxmlformats.org/officeDocument/2006/relationships/hyperlink" Target="mailto:csdzhang@comp.polyu.edu.h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Word___1.doc"/></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oleObject" Target="../embeddings/Microsoft_Word___2.doc"/></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wmf"/><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953449"/>
            <a:ext cx="7772400" cy="1470025"/>
          </a:xfrm>
        </p:spPr>
        <p:txBody>
          <a:bodyPr>
            <a:normAutofit/>
          </a:bodyPr>
          <a:lstStyle/>
          <a:p>
            <a:r>
              <a:rPr lang="en-US" altLang="zh-CN" b="1" dirty="0" smtClean="0"/>
              <a:t>Biometrics Systems and Applications</a:t>
            </a:r>
            <a:endParaRPr lang="zh-CN" altLang="zh-CN" dirty="0"/>
          </a:p>
        </p:txBody>
      </p:sp>
      <p:sp>
        <p:nvSpPr>
          <p:cNvPr id="3" name="副标题 2"/>
          <p:cNvSpPr>
            <a:spLocks noGrp="1"/>
          </p:cNvSpPr>
          <p:nvPr>
            <p:ph type="subTitle" idx="1"/>
          </p:nvPr>
        </p:nvSpPr>
        <p:spPr/>
        <p:txBody>
          <a:bodyPr>
            <a:normAutofit/>
          </a:bodyPr>
          <a:lstStyle/>
          <a:p>
            <a:r>
              <a:rPr lang="en-US" altLang="zh-CN" sz="2400" dirty="0" smtClean="0">
                <a:solidFill>
                  <a:schemeClr val="tx1"/>
                </a:solidFill>
                <a:latin typeface="Times New Roman" pitchFamily="18" charset="0"/>
                <a:cs typeface="Times New Roman" pitchFamily="18" charset="0"/>
              </a:rPr>
              <a:t>David Zhang,</a:t>
            </a:r>
            <a:r>
              <a:rPr lang="en-US" altLang="zh-CN" sz="2400" dirty="0" smtClean="0">
                <a:solidFill>
                  <a:schemeClr val="tx1"/>
                </a:solidFill>
                <a:latin typeface="Times New Roman" pitchFamily="18" charset="0"/>
                <a:cs typeface="Times New Roman" pitchFamily="18" charset="0"/>
                <a:hlinkClick r:id="rId2"/>
              </a:rPr>
              <a:t>  csdzhang@comp.polyu.edu.hk</a:t>
            </a:r>
            <a:endParaRPr lang="en-US" altLang="zh-CN" sz="2400" dirty="0" smtClean="0">
              <a:solidFill>
                <a:schemeClr val="tx1"/>
              </a:solidFill>
              <a:latin typeface="Times New Roman" pitchFamily="18" charset="0"/>
              <a:cs typeface="Times New Roman" pitchFamily="18" charset="0"/>
            </a:endParaRPr>
          </a:p>
          <a:p>
            <a:r>
              <a:rPr lang="en-US" altLang="zh-CN" sz="2400" dirty="0" smtClean="0">
                <a:solidFill>
                  <a:schemeClr val="tx1"/>
                </a:solidFill>
                <a:latin typeface="Times New Roman" pitchFamily="18" charset="0"/>
                <a:cs typeface="Times New Roman" pitchFamily="18" charset="0"/>
              </a:rPr>
              <a:t> Yong </a:t>
            </a:r>
            <a:r>
              <a:rPr lang="en-US" altLang="zh-CN" sz="2400" dirty="0" err="1" smtClean="0">
                <a:solidFill>
                  <a:schemeClr val="tx1"/>
                </a:solidFill>
                <a:latin typeface="Times New Roman" pitchFamily="18" charset="0"/>
                <a:cs typeface="Times New Roman" pitchFamily="18" charset="0"/>
              </a:rPr>
              <a:t>Xu</a:t>
            </a:r>
            <a:r>
              <a:rPr lang="en-US" altLang="zh-CN" sz="2400" dirty="0" smtClean="0">
                <a:solidFill>
                  <a:schemeClr val="tx1"/>
                </a:solidFill>
                <a:latin typeface="Times New Roman" pitchFamily="18" charset="0"/>
                <a:cs typeface="Times New Roman" pitchFamily="18" charset="0"/>
              </a:rPr>
              <a:t>, </a:t>
            </a:r>
            <a:r>
              <a:rPr lang="en-US" altLang="zh-CN" sz="2400" dirty="0" smtClean="0">
                <a:solidFill>
                  <a:schemeClr val="tx1"/>
                </a:solidFill>
                <a:latin typeface="Times New Roman" pitchFamily="18" charset="0"/>
                <a:cs typeface="Times New Roman" pitchFamily="18" charset="0"/>
                <a:hlinkClick r:id="rId3"/>
              </a:rPr>
              <a:t>yongxu@ymail.com</a:t>
            </a:r>
            <a:endParaRPr lang="zh-CN" altLang="zh-CN" sz="2400" dirty="0" smtClean="0">
              <a:solidFill>
                <a:schemeClr val="tx1"/>
              </a:solidFill>
              <a:latin typeface="Times New Roman" pitchFamily="18" charset="0"/>
              <a:cs typeface="Times New Roman" pitchFamily="18" charset="0"/>
            </a:endParaRPr>
          </a:p>
          <a:p>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chemeClr val="hlink"/>
                </a:solidFill>
                <a:effectLst>
                  <a:outerShdw blurRad="38100" dist="38100" dir="2700000" algn="tl">
                    <a:srgbClr val="C0C0C0"/>
                  </a:outerShdw>
                </a:effectLst>
                <a:ea typeface="黑体" pitchFamily="49" charset="-122"/>
              </a:rPr>
              <a:t>Biometrics today and systems</a:t>
            </a:r>
            <a:endParaRPr lang="zh-CN" altLang="zh-CN" dirty="0" smtClean="0">
              <a:solidFill>
                <a:schemeClr val="hlink"/>
              </a:solidFill>
              <a:effectLst>
                <a:outerShdw blurRad="38100" dist="38100" dir="2700000" algn="tl">
                  <a:srgbClr val="C0C0C0"/>
                </a:outerShdw>
              </a:effectLst>
              <a:ea typeface="黑体" pitchFamily="49" charset="-122"/>
            </a:endParaRPr>
          </a:p>
        </p:txBody>
      </p:sp>
      <p:sp>
        <p:nvSpPr>
          <p:cNvPr id="5" name="Rectangle 9"/>
          <p:cNvSpPr>
            <a:spLocks noChangeArrowheads="1"/>
          </p:cNvSpPr>
          <p:nvPr/>
        </p:nvSpPr>
        <p:spPr bwMode="auto">
          <a:xfrm>
            <a:off x="268070" y="1142984"/>
            <a:ext cx="8875930" cy="857256"/>
          </a:xfrm>
          <a:prstGeom prst="rect">
            <a:avLst/>
          </a:prstGeom>
          <a:noFill/>
          <a:ln w="9525">
            <a:noFill/>
            <a:miter lim="800000"/>
            <a:headEnd/>
            <a:tailEnd/>
          </a:ln>
          <a:effectLst>
            <a:outerShdw dist="35921" dir="2700000" algn="ctr" rotWithShape="0">
              <a:schemeClr val="bg2"/>
            </a:outerShdw>
          </a:effectLst>
        </p:spPr>
        <p:txBody>
          <a:bodyPr anchor="ctr"/>
          <a:lstStyle/>
          <a:p>
            <a:pPr algn="just"/>
            <a:r>
              <a:rPr lang="en-US" altLang="zh-CN" sz="2400" dirty="0" smtClean="0">
                <a:solidFill>
                  <a:srgbClr val="002060"/>
                </a:solidFill>
                <a:effectLst>
                  <a:outerShdw blurRad="38100" dist="38100" dir="2700000" algn="tl">
                    <a:srgbClr val="C0C0C0"/>
                  </a:outerShdw>
                </a:effectLst>
                <a:latin typeface="+mj-lt"/>
                <a:ea typeface="黑体" pitchFamily="49" charset="-122"/>
                <a:cs typeface="+mj-cs"/>
              </a:rPr>
              <a:t>4. Hand and finger geometry and </a:t>
            </a:r>
            <a:r>
              <a:rPr lang="en-US" altLang="zh-TW" sz="2400" dirty="0" err="1" smtClean="0">
                <a:solidFill>
                  <a:srgbClr val="002060"/>
                </a:solidFill>
                <a:effectLst>
                  <a:outerShdw blurRad="38100" dist="38100" dir="2700000" algn="tl">
                    <a:srgbClr val="C0C0C0"/>
                  </a:outerShdw>
                </a:effectLst>
                <a:latin typeface="+mj-lt"/>
                <a:ea typeface="黑体" pitchFamily="49" charset="-122"/>
                <a:cs typeface="+mj-cs"/>
              </a:rPr>
              <a:t>Palmprint</a:t>
            </a:r>
            <a:r>
              <a:rPr lang="en-US" altLang="zh-CN" sz="2400" dirty="0" smtClean="0">
                <a:solidFill>
                  <a:srgbClr val="002060"/>
                </a:solidFill>
                <a:effectLst>
                  <a:outerShdw blurRad="38100" dist="38100" dir="2700000" algn="tl">
                    <a:srgbClr val="C0C0C0"/>
                  </a:outerShdw>
                </a:effectLst>
                <a:latin typeface="+mj-lt"/>
                <a:ea typeface="黑体" pitchFamily="49" charset="-122"/>
                <a:cs typeface="+mj-cs"/>
              </a:rPr>
              <a:t> identification system</a:t>
            </a:r>
            <a:endParaRPr lang="zh-CN" altLang="en-US" sz="2400" dirty="0" smtClean="0">
              <a:solidFill>
                <a:srgbClr val="002060"/>
              </a:solidFill>
              <a:effectLst>
                <a:outerShdw blurRad="38100" dist="38100" dir="2700000" algn="tl">
                  <a:srgbClr val="C0C0C0"/>
                </a:outerShdw>
              </a:effectLst>
              <a:latin typeface="+mj-lt"/>
              <a:ea typeface="黑体" pitchFamily="49" charset="-122"/>
              <a:cs typeface="+mj-cs"/>
            </a:endParaRPr>
          </a:p>
        </p:txBody>
      </p:sp>
      <p:pic>
        <p:nvPicPr>
          <p:cNvPr id="6" name="Picture 2"/>
          <p:cNvPicPr>
            <a:picLocks noChangeAspect="1" noChangeArrowheads="1"/>
          </p:cNvPicPr>
          <p:nvPr/>
        </p:nvPicPr>
        <p:blipFill>
          <a:blip r:embed="rId3" cstate="print">
            <a:clrChange>
              <a:clrFrom>
                <a:srgbClr val="FFFFFF"/>
              </a:clrFrom>
              <a:clrTo>
                <a:srgbClr val="FFFFFF">
                  <a:alpha val="0"/>
                </a:srgbClr>
              </a:clrTo>
            </a:clrChange>
          </a:blip>
          <a:srcRect l="30469" t="37500" r="29688" b="12500"/>
          <a:stretch>
            <a:fillRect/>
          </a:stretch>
        </p:blipFill>
        <p:spPr bwMode="auto">
          <a:xfrm>
            <a:off x="6143636" y="1643050"/>
            <a:ext cx="2324088" cy="2187636"/>
          </a:xfrm>
          <a:prstGeom prst="rect">
            <a:avLst/>
          </a:prstGeom>
          <a:noFill/>
          <a:ln w="9525">
            <a:noFill/>
            <a:miter lim="800000"/>
            <a:headEnd/>
            <a:tailEnd/>
          </a:ln>
          <a:effectLst/>
        </p:spPr>
      </p:pic>
      <p:sp>
        <p:nvSpPr>
          <p:cNvPr id="7" name="Rectangle 4"/>
          <p:cNvSpPr txBox="1">
            <a:spLocks noChangeArrowheads="1"/>
          </p:cNvSpPr>
          <p:nvPr/>
        </p:nvSpPr>
        <p:spPr>
          <a:xfrm>
            <a:off x="304800" y="1914525"/>
            <a:ext cx="4838704" cy="4371995"/>
          </a:xfrm>
          <a:prstGeom prst="rect">
            <a:avLst/>
          </a:prstGeom>
        </p:spPr>
        <p:txBody>
          <a:bodyPr vert="horz" lIns="91440" tIns="45720" rIns="91440" bIns="45720" rtlCol="0">
            <a:normAutofit/>
          </a:bodyPr>
          <a:lstStyle/>
          <a:p>
            <a:pPr marL="406400" marR="0" lvl="0" indent="-406400" algn="l" defTabSz="914400" rtl="0" eaLnBrk="1" fontAlgn="auto" latinLnBrk="0" hangingPunct="1">
              <a:lnSpc>
                <a:spcPct val="105000"/>
              </a:lnSpc>
              <a:spcBef>
                <a:spcPct val="20000"/>
              </a:spcBef>
              <a:spcAft>
                <a:spcPts val="0"/>
              </a:spcAft>
              <a:buClrTx/>
              <a:buSzTx/>
              <a:buFont typeface="Arial" pitchFamily="34" charset="0"/>
              <a:buChar char="•"/>
              <a:tabLst/>
              <a:defRPr/>
            </a:pPr>
            <a:endParaRPr kumimoji="0" lang="en-US" altLang="zh-TW" sz="1800" b="0" i="0" u="none" strike="noStrike" kern="1200" cap="none" spc="0" normalizeH="0" baseline="0" noProof="0" dirty="0" smtClean="0">
              <a:ln>
                <a:noFill/>
              </a:ln>
              <a:solidFill>
                <a:srgbClr val="FF00FF"/>
              </a:solidFill>
              <a:effectLst/>
              <a:uLnTx/>
              <a:uFillTx/>
              <a:latin typeface="Times New Roman" pitchFamily="18" charset="0"/>
              <a:ea typeface="PMingLiU" pitchFamily="18" charset="-120"/>
              <a:cs typeface="+mn-cs"/>
            </a:endParaRPr>
          </a:p>
          <a:p>
            <a:pPr marL="406400" indent="-406400">
              <a:lnSpc>
                <a:spcPct val="105000"/>
              </a:lnSpc>
              <a:spcBef>
                <a:spcPct val="20000"/>
              </a:spcBef>
              <a:buFont typeface="Arial" pitchFamily="34" charset="0"/>
              <a:buChar char="•"/>
            </a:pPr>
            <a:r>
              <a:rPr lang="en-US" altLang="zh-TW" dirty="0" smtClean="0">
                <a:solidFill>
                  <a:srgbClr val="FF00FF"/>
                </a:solidFill>
                <a:latin typeface="Times New Roman" pitchFamily="18" charset="0"/>
                <a:ea typeface="PMingLiU" pitchFamily="18" charset="-120"/>
              </a:rPr>
              <a:t>Palm: </a:t>
            </a:r>
            <a:r>
              <a:rPr lang="en-US" altLang="zh-TW" dirty="0" smtClean="0">
                <a:latin typeface="Times New Roman" pitchFamily="18" charset="0"/>
                <a:ea typeface="PMingLiU" pitchFamily="18" charset="-120"/>
              </a:rPr>
              <a:t>The inside part of our hand from the wrist to the end of our fingers.</a:t>
            </a:r>
          </a:p>
          <a:p>
            <a:pPr marL="406400" marR="0" lvl="0" indent="-406400" algn="l" defTabSz="914400" rtl="0" eaLnBrk="1" fontAlgn="auto" latinLnBrk="0" hangingPunct="1">
              <a:lnSpc>
                <a:spcPct val="105000"/>
              </a:lnSpc>
              <a:spcBef>
                <a:spcPct val="20000"/>
              </a:spcBef>
              <a:spcAft>
                <a:spcPts val="0"/>
              </a:spcAft>
              <a:buClrTx/>
              <a:buSzTx/>
              <a:buFont typeface="Arial" pitchFamily="34" charset="0"/>
              <a:buChar char="•"/>
              <a:tabLst/>
              <a:defRPr/>
            </a:pPr>
            <a:r>
              <a:rPr kumimoji="0" lang="en-US" altLang="zh-TW" sz="1800" b="0" i="0" u="none" strike="noStrike" kern="1200" cap="none" spc="0" normalizeH="0" baseline="0" noProof="0" dirty="0" err="1" smtClean="0">
                <a:ln>
                  <a:noFill/>
                </a:ln>
                <a:solidFill>
                  <a:srgbClr val="FF00FF"/>
                </a:solidFill>
                <a:effectLst/>
                <a:uLnTx/>
                <a:uFillTx/>
                <a:latin typeface="Times New Roman" pitchFamily="18" charset="0"/>
                <a:ea typeface="PMingLiU" pitchFamily="18" charset="-120"/>
                <a:cs typeface="+mn-cs"/>
              </a:rPr>
              <a:t>Palmprint</a:t>
            </a:r>
            <a:r>
              <a:rPr kumimoji="0" lang="en-US" altLang="zh-TW" sz="1800" b="0" i="0" u="none" strike="noStrike" kern="1200" cap="none" spc="0" normalizeH="0" baseline="0" noProof="0" dirty="0" smtClean="0">
                <a:ln>
                  <a:noFill/>
                </a:ln>
                <a:solidFill>
                  <a:schemeClr val="tx1"/>
                </a:solidFill>
                <a:effectLst/>
                <a:uLnTx/>
                <a:uFillTx/>
                <a:latin typeface="Times New Roman" pitchFamily="18" charset="0"/>
                <a:ea typeface="PMingLiU" pitchFamily="18" charset="-120"/>
                <a:cs typeface="+mn-cs"/>
              </a:rPr>
              <a:t>: The skin patterns of a palm, composed of the physical characteristics of the skin</a:t>
            </a:r>
            <a:r>
              <a:rPr kumimoji="0" lang="en-US" altLang="zh-CN" sz="1800" b="0" i="0" u="none" strike="noStrike" kern="1200" cap="none" spc="0" normalizeH="0" baseline="0" noProof="0" dirty="0" smtClean="0">
                <a:ln>
                  <a:noFill/>
                </a:ln>
                <a:solidFill>
                  <a:schemeClr val="tx1"/>
                </a:solidFill>
                <a:effectLst/>
                <a:uLnTx/>
                <a:uFillTx/>
                <a:latin typeface="Times New Roman" pitchFamily="18" charset="0"/>
                <a:ea typeface="+mn-ea"/>
                <a:cs typeface="+mn-cs"/>
              </a:rPr>
              <a:t> </a:t>
            </a:r>
            <a:r>
              <a:rPr kumimoji="0" lang="en-US" altLang="zh-TW" sz="1800" b="0" i="0" u="none" strike="noStrike" kern="1200" cap="none" spc="0" normalizeH="0" baseline="0" noProof="0" dirty="0" smtClean="0">
                <a:ln>
                  <a:noFill/>
                </a:ln>
                <a:solidFill>
                  <a:schemeClr val="tx1"/>
                </a:solidFill>
                <a:effectLst/>
                <a:uLnTx/>
                <a:uFillTx/>
                <a:latin typeface="Times New Roman" pitchFamily="18" charset="0"/>
                <a:ea typeface="PMingLiU" pitchFamily="18" charset="-120"/>
                <a:cs typeface="+mn-cs"/>
              </a:rPr>
              <a:t>patterns of a palm, such as lines, points, and texture.</a:t>
            </a:r>
          </a:p>
          <a:p>
            <a:pPr marL="406400" marR="0" lvl="0" indent="-406400" algn="l" defTabSz="914400" rtl="0" eaLnBrk="1" fontAlgn="auto" latinLnBrk="0" hangingPunct="1">
              <a:lnSpc>
                <a:spcPct val="105000"/>
              </a:lnSpc>
              <a:spcBef>
                <a:spcPct val="20000"/>
              </a:spcBef>
              <a:spcAft>
                <a:spcPts val="0"/>
              </a:spcAft>
              <a:buClrTx/>
              <a:buSzTx/>
              <a:buFont typeface="Arial" pitchFamily="34" charset="0"/>
              <a:buChar char="•"/>
              <a:tabLst/>
              <a:defRPr/>
            </a:pPr>
            <a:r>
              <a:rPr kumimoji="0" lang="en-US" altLang="zh-TW" sz="1800" b="0" i="0" u="none" strike="noStrike" kern="1200" cap="none" spc="0" normalizeH="0" baseline="0" noProof="0" dirty="0" err="1" smtClean="0">
                <a:ln>
                  <a:noFill/>
                </a:ln>
                <a:solidFill>
                  <a:srgbClr val="FF00FF"/>
                </a:solidFill>
                <a:effectLst/>
                <a:uLnTx/>
                <a:uFillTx/>
                <a:latin typeface="Times New Roman" pitchFamily="18" charset="0"/>
                <a:ea typeface="PMingLiU" pitchFamily="18" charset="-120"/>
                <a:cs typeface="+mn-cs"/>
              </a:rPr>
              <a:t>Palmprint</a:t>
            </a:r>
            <a:r>
              <a:rPr kumimoji="0" lang="en-US" altLang="zh-TW" sz="1800" b="0" i="0" u="none" strike="noStrike" kern="1200" cap="none" spc="0" normalizeH="0" baseline="0" noProof="0" dirty="0" smtClean="0">
                <a:ln>
                  <a:noFill/>
                </a:ln>
                <a:solidFill>
                  <a:srgbClr val="FF00FF"/>
                </a:solidFill>
                <a:effectLst/>
                <a:uLnTx/>
                <a:uFillTx/>
                <a:latin typeface="Times New Roman" pitchFamily="18" charset="0"/>
                <a:ea typeface="PMingLiU" pitchFamily="18" charset="-120"/>
                <a:cs typeface="+mn-cs"/>
              </a:rPr>
              <a:t> authentication</a:t>
            </a:r>
            <a:r>
              <a:rPr kumimoji="0" lang="en-US" altLang="zh-TW" sz="1800" b="0" i="0" u="none" strike="noStrike" kern="1200" cap="none" spc="0" normalizeH="0" baseline="0" noProof="0" dirty="0" smtClean="0">
                <a:ln>
                  <a:noFill/>
                </a:ln>
                <a:solidFill>
                  <a:schemeClr val="tx1"/>
                </a:solidFill>
                <a:effectLst/>
                <a:uLnTx/>
                <a:uFillTx/>
                <a:latin typeface="Times New Roman" pitchFamily="18" charset="0"/>
                <a:ea typeface="PMingLiU" pitchFamily="18" charset="-120"/>
                <a:cs typeface="+mn-cs"/>
              </a:rPr>
              <a:t>:   The way of personal authentication using unique </a:t>
            </a:r>
            <a:r>
              <a:rPr kumimoji="0" lang="en-US" altLang="zh-TW" sz="1800" b="0" i="0" u="none" strike="noStrike" kern="1200" cap="none" spc="0" normalizeH="0" baseline="0" noProof="0" dirty="0" err="1" smtClean="0">
                <a:ln>
                  <a:noFill/>
                </a:ln>
                <a:solidFill>
                  <a:schemeClr val="tx1"/>
                </a:solidFill>
                <a:effectLst/>
                <a:uLnTx/>
                <a:uFillTx/>
                <a:latin typeface="Times New Roman" pitchFamily="18" charset="0"/>
                <a:ea typeface="PMingLiU" pitchFamily="18" charset="-120"/>
                <a:cs typeface="+mn-cs"/>
              </a:rPr>
              <a:t>palmprint</a:t>
            </a:r>
            <a:r>
              <a:rPr kumimoji="0" lang="en-US" altLang="zh-TW" sz="1800" b="0" i="0" u="none" strike="noStrike" kern="1200" cap="none" spc="0" normalizeH="0" baseline="0" noProof="0" dirty="0" smtClean="0">
                <a:ln>
                  <a:noFill/>
                </a:ln>
                <a:solidFill>
                  <a:schemeClr val="tx1"/>
                </a:solidFill>
                <a:effectLst/>
                <a:uLnTx/>
                <a:uFillTx/>
                <a:latin typeface="Times New Roman" pitchFamily="18" charset="0"/>
                <a:ea typeface="PMingLiU" pitchFamily="18" charset="-120"/>
                <a:cs typeface="+mn-cs"/>
              </a:rPr>
              <a:t> features, either human observable or not. </a:t>
            </a:r>
            <a:endParaRPr kumimoji="0" lang="en-US" altLang="zh-TW" sz="1800" b="0" i="0" u="none" strike="noStrike" kern="1200" cap="none" spc="0" normalizeH="0" baseline="0" noProof="0" dirty="0">
              <a:ln>
                <a:noFill/>
              </a:ln>
              <a:solidFill>
                <a:schemeClr val="tx1"/>
              </a:solidFill>
              <a:effectLst/>
              <a:uLnTx/>
              <a:uFillTx/>
              <a:latin typeface="Times New Roman" pitchFamily="18" charset="0"/>
              <a:ea typeface="PMingLiU" pitchFamily="18" charset="-120"/>
              <a:cs typeface="+mn-cs"/>
            </a:endParaRPr>
          </a:p>
        </p:txBody>
      </p:sp>
      <p:grpSp>
        <p:nvGrpSpPr>
          <p:cNvPr id="8" name="Group 5"/>
          <p:cNvGrpSpPr>
            <a:grpSpLocks/>
          </p:cNvGrpSpPr>
          <p:nvPr/>
        </p:nvGrpSpPr>
        <p:grpSpPr bwMode="auto">
          <a:xfrm>
            <a:off x="6001182" y="3929032"/>
            <a:ext cx="2643177" cy="2928968"/>
            <a:chOff x="2905" y="-353"/>
            <a:chExt cx="2208" cy="2264"/>
          </a:xfrm>
        </p:grpSpPr>
        <p:graphicFrame>
          <p:nvGraphicFramePr>
            <p:cNvPr id="9" name="Object 6"/>
            <p:cNvGraphicFramePr>
              <a:graphicFrameLocks noChangeAspect="1"/>
            </p:cNvGraphicFramePr>
            <p:nvPr/>
          </p:nvGraphicFramePr>
          <p:xfrm>
            <a:off x="2905" y="-353"/>
            <a:ext cx="2208" cy="1748"/>
          </p:xfrm>
          <a:graphic>
            <a:graphicData uri="http://schemas.openxmlformats.org/presentationml/2006/ole">
              <p:oleObj spid="_x0000_s132098" name="Document" r:id="rId4" imgW="1362600" imgH="1019880" progId="Word.Document.8">
                <p:embed/>
              </p:oleObj>
            </a:graphicData>
          </a:graphic>
        </p:graphicFrame>
        <p:sp>
          <p:nvSpPr>
            <p:cNvPr id="10" name="Oval 7"/>
            <p:cNvSpPr>
              <a:spLocks noChangeArrowheads="1"/>
            </p:cNvSpPr>
            <p:nvPr/>
          </p:nvSpPr>
          <p:spPr bwMode="auto">
            <a:xfrm>
              <a:off x="4128" y="1798"/>
              <a:ext cx="113" cy="113"/>
            </a:xfrm>
            <a:prstGeom prst="ellipse">
              <a:avLst/>
            </a:prstGeom>
            <a:solidFill>
              <a:schemeClr val="accent1"/>
            </a:solidFill>
            <a:ln w="12700">
              <a:solidFill>
                <a:schemeClr val="tx1"/>
              </a:solidFill>
              <a:round/>
              <a:headEnd/>
              <a:tailEnd/>
            </a:ln>
            <a:effectLst/>
          </p:spPr>
          <p:txBody>
            <a:bodyPr wrap="none" anchor="ctr"/>
            <a:lstStyle/>
            <a:p>
              <a:endParaRPr lang="zh-CN" altLang="en-US"/>
            </a:p>
          </p:txBody>
        </p:sp>
        <p:sp>
          <p:nvSpPr>
            <p:cNvPr id="11" name="Oval 8"/>
            <p:cNvSpPr>
              <a:spLocks noChangeArrowheads="1"/>
            </p:cNvSpPr>
            <p:nvPr/>
          </p:nvSpPr>
          <p:spPr bwMode="auto">
            <a:xfrm>
              <a:off x="3969" y="210"/>
              <a:ext cx="113" cy="113"/>
            </a:xfrm>
            <a:prstGeom prst="ellipse">
              <a:avLst/>
            </a:prstGeom>
            <a:solidFill>
              <a:schemeClr val="accent1"/>
            </a:solidFill>
            <a:ln w="12700">
              <a:solidFill>
                <a:schemeClr val="tx1"/>
              </a:solidFill>
              <a:round/>
              <a:headEnd/>
              <a:tailEnd/>
            </a:ln>
            <a:effectLst/>
          </p:spPr>
          <p:txBody>
            <a:bodyPr wrap="none" anchor="ctr"/>
            <a:lstStyle/>
            <a:p>
              <a:endParaRPr lang="zh-CN" alt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and_anim"/>
          <p:cNvPicPr>
            <a:picLocks noChangeAspect="1" noChangeArrowheads="1" noCrop="1"/>
          </p:cNvPicPr>
          <p:nvPr/>
        </p:nvPicPr>
        <p:blipFill>
          <a:blip r:embed="rId3" cstate="print"/>
          <a:srcRect/>
          <a:stretch>
            <a:fillRect/>
          </a:stretch>
        </p:blipFill>
        <p:spPr bwMode="auto">
          <a:xfrm>
            <a:off x="503238" y="836613"/>
            <a:ext cx="2708275" cy="2654300"/>
          </a:xfrm>
          <a:prstGeom prst="rect">
            <a:avLst/>
          </a:prstGeom>
          <a:noFill/>
        </p:spPr>
      </p:pic>
      <p:sp>
        <p:nvSpPr>
          <p:cNvPr id="5" name="Rectangle 3"/>
          <p:cNvSpPr>
            <a:spLocks noGrp="1" noChangeArrowheads="1"/>
          </p:cNvSpPr>
          <p:nvPr>
            <p:ph type="title"/>
          </p:nvPr>
        </p:nvSpPr>
        <p:spPr>
          <a:xfrm>
            <a:off x="0" y="0"/>
            <a:ext cx="8801100" cy="1089025"/>
          </a:xfrm>
          <a:noFill/>
          <a:ln/>
        </p:spPr>
        <p:txBody>
          <a:bodyPr>
            <a:normAutofit/>
          </a:bodyPr>
          <a:lstStyle/>
          <a:p>
            <a:r>
              <a:rPr lang="en-US" altLang="zh-CN" sz="2400" dirty="0" smtClean="0">
                <a:solidFill>
                  <a:srgbClr val="002060"/>
                </a:solidFill>
                <a:effectLst>
                  <a:outerShdw blurRad="38100" dist="38100" dir="2700000" algn="tl">
                    <a:srgbClr val="C0C0C0"/>
                  </a:outerShdw>
                </a:effectLst>
                <a:ea typeface="黑体" pitchFamily="49" charset="-122"/>
              </a:rPr>
              <a:t>Hand and finger geometry and </a:t>
            </a:r>
            <a:r>
              <a:rPr lang="en-US" altLang="zh-TW" sz="2400" dirty="0" err="1" smtClean="0">
                <a:solidFill>
                  <a:srgbClr val="002060"/>
                </a:solidFill>
                <a:effectLst>
                  <a:outerShdw blurRad="38100" dist="38100" dir="2700000" algn="tl">
                    <a:srgbClr val="C0C0C0"/>
                  </a:outerShdw>
                </a:effectLst>
                <a:ea typeface="黑体" pitchFamily="49" charset="-122"/>
              </a:rPr>
              <a:t>Palmprint</a:t>
            </a:r>
            <a:r>
              <a:rPr lang="en-US" altLang="zh-CN" sz="2400" dirty="0" smtClean="0">
                <a:solidFill>
                  <a:srgbClr val="002060"/>
                </a:solidFill>
                <a:effectLst>
                  <a:outerShdw blurRad="38100" dist="38100" dir="2700000" algn="tl">
                    <a:srgbClr val="C0C0C0"/>
                  </a:outerShdw>
                </a:effectLst>
                <a:ea typeface="黑体" pitchFamily="49" charset="-122"/>
              </a:rPr>
              <a:t> identification system</a:t>
            </a:r>
            <a:endParaRPr lang="zh-CN" altLang="en-US" sz="2400" dirty="0" smtClean="0">
              <a:solidFill>
                <a:srgbClr val="002060"/>
              </a:solidFill>
              <a:effectLst>
                <a:outerShdw blurRad="38100" dist="38100" dir="2700000" algn="tl">
                  <a:srgbClr val="C0C0C0"/>
                </a:outerShdw>
              </a:effectLst>
              <a:ea typeface="黑体" pitchFamily="49" charset="-122"/>
            </a:endParaRPr>
          </a:p>
        </p:txBody>
      </p:sp>
      <p:graphicFrame>
        <p:nvGraphicFramePr>
          <p:cNvPr id="6" name="Object 4"/>
          <p:cNvGraphicFramePr>
            <a:graphicFrameLocks noChangeAspect="1"/>
          </p:cNvGraphicFramePr>
          <p:nvPr>
            <p:ph sz="half" idx="1"/>
          </p:nvPr>
        </p:nvGraphicFramePr>
        <p:xfrm>
          <a:off x="468313" y="3933825"/>
          <a:ext cx="2771775" cy="2252663"/>
        </p:xfrm>
        <a:graphic>
          <a:graphicData uri="http://schemas.openxmlformats.org/presentationml/2006/ole">
            <p:oleObj spid="_x0000_s133122" name="Document" r:id="rId4" imgW="1353240" imgH="1010880" progId="Word.Document.8">
              <p:embed/>
            </p:oleObj>
          </a:graphicData>
        </a:graphic>
      </p:graphicFrame>
      <p:pic>
        <p:nvPicPr>
          <p:cNvPr id="7" name="Picture 5"/>
          <p:cNvPicPr>
            <a:picLocks noChangeAspect="1" noChangeArrowheads="1"/>
          </p:cNvPicPr>
          <p:nvPr/>
        </p:nvPicPr>
        <p:blipFill>
          <a:blip r:embed="rId5" cstate="print"/>
          <a:srcRect t="5159" b="20537"/>
          <a:stretch>
            <a:fillRect/>
          </a:stretch>
        </p:blipFill>
        <p:spPr>
          <a:xfrm>
            <a:off x="6119813" y="1125538"/>
            <a:ext cx="2555875" cy="2592387"/>
          </a:xfrm>
          <a:prstGeom prst="rect">
            <a:avLst/>
          </a:prstGeom>
          <a:noFill/>
          <a:ln/>
        </p:spPr>
      </p:pic>
      <p:sp>
        <p:nvSpPr>
          <p:cNvPr id="8" name="Text Box 6"/>
          <p:cNvSpPr txBox="1">
            <a:spLocks noChangeArrowheads="1"/>
          </p:cNvSpPr>
          <p:nvPr/>
        </p:nvSpPr>
        <p:spPr bwMode="auto">
          <a:xfrm>
            <a:off x="250825" y="6165850"/>
            <a:ext cx="3349625" cy="457200"/>
          </a:xfrm>
          <a:prstGeom prst="rect">
            <a:avLst/>
          </a:prstGeom>
          <a:noFill/>
          <a:ln w="9525">
            <a:noFill/>
            <a:miter lim="800000"/>
            <a:headEnd/>
            <a:tailEnd/>
          </a:ln>
          <a:effectLst/>
        </p:spPr>
        <p:txBody>
          <a:bodyPr>
            <a:spAutoFit/>
          </a:bodyPr>
          <a:lstStyle/>
          <a:p>
            <a:pPr algn="l">
              <a:lnSpc>
                <a:spcPct val="100000"/>
              </a:lnSpc>
              <a:spcBef>
                <a:spcPct val="50000"/>
              </a:spcBef>
            </a:pPr>
            <a:r>
              <a:rPr lang="en-US" altLang="zh-CN" sz="2400" b="0" i="0">
                <a:solidFill>
                  <a:schemeClr val="accent2"/>
                </a:solidFill>
                <a:effectLst>
                  <a:outerShdw blurRad="38100" dist="38100" dir="2700000" algn="tl">
                    <a:srgbClr val="C0C0C0"/>
                  </a:outerShdw>
                </a:effectLst>
                <a:latin typeface="Times New Roman" pitchFamily="18" charset="0"/>
                <a:ea typeface="PMingLiU" pitchFamily="18" charset="-120"/>
              </a:rPr>
              <a:t>Singular/Minutiae Points</a:t>
            </a:r>
            <a:endParaRPr lang="en-US" altLang="zh-TW" sz="2400" b="0" i="0">
              <a:solidFill>
                <a:schemeClr val="accent2"/>
              </a:solidFill>
              <a:effectLst>
                <a:outerShdw blurRad="38100" dist="38100" dir="2700000" algn="tl">
                  <a:srgbClr val="C0C0C0"/>
                </a:outerShdw>
              </a:effectLst>
              <a:latin typeface="Times New Roman" pitchFamily="18" charset="0"/>
              <a:ea typeface="PMingLiU" pitchFamily="18" charset="-120"/>
            </a:endParaRPr>
          </a:p>
        </p:txBody>
      </p:sp>
      <p:sp>
        <p:nvSpPr>
          <p:cNvPr id="9" name="Rectangle 7"/>
          <p:cNvSpPr>
            <a:spLocks noChangeArrowheads="1"/>
          </p:cNvSpPr>
          <p:nvPr/>
        </p:nvSpPr>
        <p:spPr bwMode="auto">
          <a:xfrm>
            <a:off x="3240088" y="1052513"/>
            <a:ext cx="2916237" cy="2520950"/>
          </a:xfrm>
          <a:prstGeom prst="rect">
            <a:avLst/>
          </a:prstGeom>
          <a:noFill/>
          <a:ln w="12700">
            <a:noFill/>
            <a:miter lim="800000"/>
            <a:headEnd/>
            <a:tailEnd/>
          </a:ln>
          <a:effectLst/>
        </p:spPr>
        <p:txBody>
          <a:bodyPr/>
          <a:lstStyle/>
          <a:p>
            <a:pPr marL="342900" indent="-342900" algn="l" eaLnBrk="1" hangingPunct="1">
              <a:lnSpc>
                <a:spcPct val="100000"/>
              </a:lnSpc>
              <a:spcBef>
                <a:spcPct val="20000"/>
              </a:spcBef>
              <a:buFont typeface="Wingdings" pitchFamily="2" charset="2"/>
              <a:buChar char="n"/>
            </a:pPr>
            <a:r>
              <a:rPr kumimoji="1" lang="en-US" altLang="zh-CN" sz="2400" b="0" i="0" dirty="0">
                <a:solidFill>
                  <a:srgbClr val="2C05A9"/>
                </a:solidFill>
                <a:effectLst>
                  <a:outerShdw blurRad="38100" dist="38100" dir="2700000" algn="tl">
                    <a:srgbClr val="C0C0C0"/>
                  </a:outerShdw>
                </a:effectLst>
                <a:latin typeface="Times New Roman" pitchFamily="18" charset="0"/>
                <a:sym typeface="Symbol" pitchFamily="18" charset="2"/>
              </a:rPr>
              <a:t>Geometry features</a:t>
            </a:r>
          </a:p>
          <a:p>
            <a:pPr marL="742950" lvl="1" indent="-285750" algn="l" eaLnBrk="1" hangingPunct="1">
              <a:lnSpc>
                <a:spcPct val="100000"/>
              </a:lnSpc>
              <a:spcBef>
                <a:spcPct val="20000"/>
              </a:spcBef>
              <a:buFont typeface="Symbol" pitchFamily="18" charset="2"/>
              <a:buChar char="·"/>
            </a:pPr>
            <a:r>
              <a:rPr kumimoji="1" lang="en-US" altLang="zh-CN" sz="2400" b="0" dirty="0">
                <a:effectLst/>
                <a:latin typeface="Times New Roman" pitchFamily="18" charset="0"/>
                <a:sym typeface="Symbol" pitchFamily="18" charset="2"/>
              </a:rPr>
              <a:t>Finger width</a:t>
            </a:r>
          </a:p>
          <a:p>
            <a:pPr marL="742950" lvl="1" indent="-285750" algn="l" eaLnBrk="1" hangingPunct="1">
              <a:lnSpc>
                <a:spcPct val="100000"/>
              </a:lnSpc>
              <a:spcBef>
                <a:spcPct val="20000"/>
              </a:spcBef>
              <a:buFont typeface="Symbol" pitchFamily="18" charset="2"/>
              <a:buChar char="·"/>
            </a:pPr>
            <a:r>
              <a:rPr kumimoji="1" lang="en-US" altLang="zh-TW" sz="2400" b="0" dirty="0">
                <a:effectLst/>
                <a:latin typeface="Times New Roman" pitchFamily="18" charset="0"/>
              </a:rPr>
              <a:t>Length, width, </a:t>
            </a:r>
            <a:r>
              <a:rPr kumimoji="1" lang="en-US" altLang="zh-CN" sz="2400" b="0" dirty="0">
                <a:effectLst/>
                <a:latin typeface="Times New Roman" pitchFamily="18" charset="0"/>
              </a:rPr>
              <a:t>                       </a:t>
            </a:r>
            <a:r>
              <a:rPr kumimoji="1" lang="en-US" altLang="zh-TW" sz="2400" b="0" dirty="0">
                <a:effectLst/>
                <a:latin typeface="Times New Roman" pitchFamily="18" charset="0"/>
              </a:rPr>
              <a:t>thickness and </a:t>
            </a:r>
            <a:r>
              <a:rPr kumimoji="1" lang="en-US" altLang="zh-CN" sz="2400" b="0" dirty="0">
                <a:effectLst/>
                <a:latin typeface="Times New Roman" pitchFamily="18" charset="0"/>
              </a:rPr>
              <a:t>                </a:t>
            </a:r>
            <a:r>
              <a:rPr kumimoji="1" lang="en-US" altLang="zh-TW" sz="2400" b="0" dirty="0">
                <a:effectLst/>
                <a:latin typeface="Times New Roman" pitchFamily="18" charset="0"/>
              </a:rPr>
              <a:t>area of a palm</a:t>
            </a:r>
            <a:endParaRPr kumimoji="1" lang="en-US" altLang="zh-CN" sz="2400" b="0" dirty="0">
              <a:effectLst/>
              <a:latin typeface="Times New Roman" pitchFamily="18" charset="0"/>
              <a:sym typeface="Symbol" pitchFamily="18" charset="2"/>
            </a:endParaRPr>
          </a:p>
          <a:p>
            <a:pPr marL="342900" indent="-342900" algn="l" eaLnBrk="1" hangingPunct="1">
              <a:lnSpc>
                <a:spcPct val="100000"/>
              </a:lnSpc>
              <a:spcBef>
                <a:spcPct val="20000"/>
              </a:spcBef>
              <a:buFont typeface="Wingdings" pitchFamily="2" charset="2"/>
              <a:buChar char="n"/>
            </a:pPr>
            <a:r>
              <a:rPr kumimoji="1" lang="en-US" altLang="zh-CN" sz="2400" b="0" i="0" dirty="0">
                <a:solidFill>
                  <a:srgbClr val="2C05A9"/>
                </a:solidFill>
                <a:effectLst>
                  <a:outerShdw blurRad="38100" dist="38100" dir="2700000" algn="tl">
                    <a:srgbClr val="C0C0C0"/>
                  </a:outerShdw>
                </a:effectLst>
                <a:latin typeface="Times New Roman" pitchFamily="18" charset="0"/>
                <a:sym typeface="Symbol" pitchFamily="18" charset="2"/>
              </a:rPr>
              <a:t>Texture features</a:t>
            </a:r>
            <a:endParaRPr kumimoji="1" lang="en-US" altLang="zh-CN" sz="2400" b="0" i="0" dirty="0">
              <a:solidFill>
                <a:srgbClr val="2C05A9"/>
              </a:solidFill>
              <a:effectLst>
                <a:outerShdw blurRad="38100" dist="38100" dir="2700000" algn="tl">
                  <a:srgbClr val="C0C0C0"/>
                </a:outerShdw>
              </a:effectLst>
              <a:latin typeface="Times New Roman" pitchFamily="18" charset="0"/>
            </a:endParaRPr>
          </a:p>
        </p:txBody>
      </p:sp>
      <p:sp>
        <p:nvSpPr>
          <p:cNvPr id="10" name="Text Box 8"/>
          <p:cNvSpPr txBox="1">
            <a:spLocks noChangeArrowheads="1"/>
          </p:cNvSpPr>
          <p:nvPr/>
        </p:nvSpPr>
        <p:spPr bwMode="auto">
          <a:xfrm>
            <a:off x="576263" y="3465513"/>
            <a:ext cx="2590800" cy="457200"/>
          </a:xfrm>
          <a:prstGeom prst="rect">
            <a:avLst/>
          </a:prstGeom>
          <a:noFill/>
          <a:ln w="9525">
            <a:noFill/>
            <a:miter lim="800000"/>
            <a:headEnd/>
            <a:tailEnd/>
          </a:ln>
          <a:effectLst/>
        </p:spPr>
        <p:txBody>
          <a:bodyPr>
            <a:spAutoFit/>
          </a:bodyPr>
          <a:lstStyle/>
          <a:p>
            <a:pPr algn="l">
              <a:lnSpc>
                <a:spcPct val="100000"/>
              </a:lnSpc>
              <a:spcBef>
                <a:spcPct val="50000"/>
              </a:spcBef>
            </a:pPr>
            <a:r>
              <a:rPr lang="en-US" altLang="zh-TW" sz="2400" b="0" i="0">
                <a:solidFill>
                  <a:schemeClr val="accent2"/>
                </a:solidFill>
                <a:effectLst>
                  <a:outerShdw blurRad="38100" dist="38100" dir="2700000" algn="tl">
                    <a:srgbClr val="C0C0C0"/>
                  </a:outerShdw>
                </a:effectLst>
                <a:latin typeface="Times New Roman" pitchFamily="18" charset="0"/>
                <a:ea typeface="PMingLiU" pitchFamily="18" charset="-120"/>
              </a:rPr>
              <a:t>Geometry Feature</a:t>
            </a:r>
          </a:p>
        </p:txBody>
      </p:sp>
      <p:pic>
        <p:nvPicPr>
          <p:cNvPr id="11" name="Picture 9" descr="OriginalFuzzy"/>
          <p:cNvPicPr>
            <a:picLocks noChangeAspect="1" noChangeArrowheads="1"/>
          </p:cNvPicPr>
          <p:nvPr/>
        </p:nvPicPr>
        <p:blipFill>
          <a:blip r:embed="rId6" cstate="print"/>
          <a:srcRect/>
          <a:stretch>
            <a:fillRect/>
          </a:stretch>
        </p:blipFill>
        <p:spPr>
          <a:xfrm>
            <a:off x="6119813" y="4113213"/>
            <a:ext cx="2555875" cy="2339975"/>
          </a:xfrm>
          <a:prstGeom prst="rect">
            <a:avLst/>
          </a:prstGeom>
          <a:noFill/>
          <a:ln/>
        </p:spPr>
      </p:pic>
      <p:sp>
        <p:nvSpPr>
          <p:cNvPr id="12" name="Text Box 10"/>
          <p:cNvSpPr txBox="1">
            <a:spLocks noChangeArrowheads="1"/>
          </p:cNvSpPr>
          <p:nvPr/>
        </p:nvSpPr>
        <p:spPr bwMode="auto">
          <a:xfrm>
            <a:off x="6011863" y="3644900"/>
            <a:ext cx="2916237" cy="457200"/>
          </a:xfrm>
          <a:prstGeom prst="rect">
            <a:avLst/>
          </a:prstGeom>
          <a:noFill/>
          <a:ln w="9525">
            <a:noFill/>
            <a:miter lim="800000"/>
            <a:headEnd/>
            <a:tailEnd/>
          </a:ln>
          <a:effectLst/>
        </p:spPr>
        <p:txBody>
          <a:bodyPr>
            <a:spAutoFit/>
          </a:bodyPr>
          <a:lstStyle/>
          <a:p>
            <a:pPr algn="l">
              <a:lnSpc>
                <a:spcPct val="100000"/>
              </a:lnSpc>
              <a:spcBef>
                <a:spcPct val="50000"/>
              </a:spcBef>
            </a:pPr>
            <a:r>
              <a:rPr lang="en-US" altLang="zh-TW" sz="2400" b="0" i="0">
                <a:solidFill>
                  <a:schemeClr val="accent2"/>
                </a:solidFill>
                <a:effectLst>
                  <a:outerShdw blurRad="38100" dist="38100" dir="2700000" algn="tl">
                    <a:srgbClr val="C0C0C0"/>
                  </a:outerShdw>
                </a:effectLst>
                <a:latin typeface="Times New Roman" pitchFamily="18" charset="0"/>
                <a:ea typeface="PMingLiU" pitchFamily="18" charset="-120"/>
              </a:rPr>
              <a:t>Texture/Line Features</a:t>
            </a:r>
          </a:p>
        </p:txBody>
      </p:sp>
      <p:sp>
        <p:nvSpPr>
          <p:cNvPr id="13" name="Rectangle 11"/>
          <p:cNvSpPr>
            <a:spLocks noChangeArrowheads="1"/>
          </p:cNvSpPr>
          <p:nvPr/>
        </p:nvSpPr>
        <p:spPr bwMode="auto">
          <a:xfrm>
            <a:off x="3240088" y="3536950"/>
            <a:ext cx="2916237" cy="3168650"/>
          </a:xfrm>
          <a:prstGeom prst="rect">
            <a:avLst/>
          </a:prstGeom>
          <a:noFill/>
          <a:ln w="12700">
            <a:noFill/>
            <a:miter lim="800000"/>
            <a:headEnd/>
            <a:tailEnd/>
          </a:ln>
          <a:effectLst/>
        </p:spPr>
        <p:txBody>
          <a:bodyPr/>
          <a:lstStyle/>
          <a:p>
            <a:pPr marL="342900" indent="-342900" algn="l" eaLnBrk="1" hangingPunct="1">
              <a:lnSpc>
                <a:spcPct val="100000"/>
              </a:lnSpc>
              <a:spcBef>
                <a:spcPct val="20000"/>
              </a:spcBef>
              <a:buFont typeface="Wingdings" pitchFamily="2" charset="2"/>
              <a:buChar char="n"/>
            </a:pPr>
            <a:r>
              <a:rPr kumimoji="1" lang="en-US" altLang="zh-CN" sz="2400" b="0" i="0" dirty="0">
                <a:solidFill>
                  <a:srgbClr val="2C05A9"/>
                </a:solidFill>
                <a:effectLst>
                  <a:outerShdw blurRad="38100" dist="38100" dir="2700000" algn="tl">
                    <a:srgbClr val="C0C0C0"/>
                  </a:outerShdw>
                </a:effectLst>
                <a:latin typeface="Times New Roman" pitchFamily="18" charset="0"/>
                <a:sym typeface="Symbol" pitchFamily="18" charset="2"/>
              </a:rPr>
              <a:t>Line Features</a:t>
            </a:r>
          </a:p>
          <a:p>
            <a:pPr marL="742950" lvl="1" indent="-285750" algn="l" eaLnBrk="1" hangingPunct="1">
              <a:lnSpc>
                <a:spcPct val="100000"/>
              </a:lnSpc>
              <a:spcBef>
                <a:spcPct val="20000"/>
              </a:spcBef>
              <a:buFont typeface="Symbol" pitchFamily="18" charset="2"/>
              <a:buChar char="·"/>
            </a:pPr>
            <a:r>
              <a:rPr kumimoji="1" lang="en-US" altLang="zh-CN" sz="2400" b="0" dirty="0">
                <a:effectLst/>
                <a:latin typeface="Times New Roman" pitchFamily="18" charset="0"/>
                <a:sym typeface="Symbol" pitchFamily="18" charset="2"/>
              </a:rPr>
              <a:t>Principal lines</a:t>
            </a:r>
          </a:p>
          <a:p>
            <a:pPr marL="742950" lvl="1" indent="-285750" algn="l" eaLnBrk="1" hangingPunct="1">
              <a:lnSpc>
                <a:spcPct val="100000"/>
              </a:lnSpc>
              <a:spcBef>
                <a:spcPct val="20000"/>
              </a:spcBef>
              <a:buFont typeface="Symbol" pitchFamily="18" charset="2"/>
              <a:buChar char="·"/>
            </a:pPr>
            <a:r>
              <a:rPr kumimoji="1" lang="en-US" altLang="zh-CN" sz="2400" b="0" dirty="0">
                <a:effectLst/>
                <a:latin typeface="Times New Roman" pitchFamily="18" charset="0"/>
                <a:sym typeface="Symbol" pitchFamily="18" charset="2"/>
              </a:rPr>
              <a:t>Wrinkles </a:t>
            </a:r>
          </a:p>
          <a:p>
            <a:pPr marL="342900" indent="-342900" algn="l" eaLnBrk="1" hangingPunct="1">
              <a:lnSpc>
                <a:spcPct val="100000"/>
              </a:lnSpc>
              <a:spcBef>
                <a:spcPct val="20000"/>
              </a:spcBef>
              <a:buFont typeface="Wingdings" pitchFamily="2" charset="2"/>
              <a:buChar char="n"/>
            </a:pPr>
            <a:r>
              <a:rPr kumimoji="1" lang="en-US" altLang="zh-CN" sz="2400" b="0" i="0" dirty="0">
                <a:solidFill>
                  <a:srgbClr val="2C05A9"/>
                </a:solidFill>
                <a:effectLst>
                  <a:outerShdw blurRad="38100" dist="38100" dir="2700000" algn="tl">
                    <a:srgbClr val="C0C0C0"/>
                  </a:outerShdw>
                </a:effectLst>
                <a:latin typeface="Times New Roman" pitchFamily="18" charset="0"/>
                <a:sym typeface="Symbol" pitchFamily="18" charset="2"/>
              </a:rPr>
              <a:t>Point Features</a:t>
            </a:r>
          </a:p>
          <a:p>
            <a:pPr marL="742950" lvl="1" indent="-285750" algn="l" eaLnBrk="1" hangingPunct="1">
              <a:lnSpc>
                <a:spcPct val="100000"/>
              </a:lnSpc>
              <a:spcBef>
                <a:spcPct val="20000"/>
              </a:spcBef>
              <a:buFont typeface="Symbol" pitchFamily="18" charset="2"/>
              <a:buChar char="·"/>
            </a:pPr>
            <a:r>
              <a:rPr kumimoji="1" lang="en-US" altLang="zh-CN" sz="2400" b="0" dirty="0">
                <a:effectLst/>
                <a:latin typeface="Times New Roman" pitchFamily="18" charset="0"/>
                <a:sym typeface="Symbol" pitchFamily="18" charset="2"/>
              </a:rPr>
              <a:t>Minutiae point</a:t>
            </a:r>
          </a:p>
          <a:p>
            <a:pPr marL="742950" lvl="1" indent="-285750" algn="l" eaLnBrk="1" hangingPunct="1">
              <a:lnSpc>
                <a:spcPct val="100000"/>
              </a:lnSpc>
              <a:spcBef>
                <a:spcPct val="20000"/>
              </a:spcBef>
              <a:buFont typeface="Symbol" pitchFamily="18" charset="2"/>
              <a:buChar char="·"/>
            </a:pPr>
            <a:r>
              <a:rPr kumimoji="1" lang="en-US" altLang="zh-CN" sz="2400" b="0" dirty="0">
                <a:effectLst/>
                <a:latin typeface="Times New Roman" pitchFamily="18" charset="0"/>
                <a:sym typeface="Symbol" pitchFamily="18" charset="2"/>
              </a:rPr>
              <a:t>Delta point</a:t>
            </a:r>
          </a:p>
          <a:p>
            <a:pPr marL="742950" lvl="1" indent="-285750" algn="l" eaLnBrk="1" hangingPunct="1">
              <a:lnSpc>
                <a:spcPct val="100000"/>
              </a:lnSpc>
              <a:spcBef>
                <a:spcPct val="20000"/>
              </a:spcBef>
              <a:buFont typeface="Symbol" pitchFamily="18" charset="2"/>
              <a:buChar char="·"/>
            </a:pPr>
            <a:r>
              <a:rPr kumimoji="1" lang="en-US" altLang="zh-CN" sz="2400" b="0" dirty="0">
                <a:effectLst/>
                <a:latin typeface="Times New Roman" pitchFamily="18" charset="0"/>
                <a:sym typeface="Symbol" pitchFamily="18" charset="2"/>
              </a:rPr>
              <a:t>Datum point</a:t>
            </a:r>
            <a:endParaRPr kumimoji="1" lang="en-US" altLang="zh-CN" sz="2400" b="0" i="0" dirty="0">
              <a:solidFill>
                <a:srgbClr val="2C05A9"/>
              </a:solidFill>
              <a:effectLst>
                <a:outerShdw blurRad="38100" dist="38100" dir="2700000" algn="tl">
                  <a:srgbClr val="C0C0C0"/>
                </a:outerShdw>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blinds(horizontal)">
                                      <p:cBhvr>
                                        <p:cTn id="15" dur="500"/>
                                        <p:tgtEl>
                                          <p:spTgt spid="9">
                                            <p:txEl>
                                              <p:pRg st="0" end="0"/>
                                            </p:txEl>
                                          </p:spTgt>
                                        </p:tgtEl>
                                      </p:cBhvr>
                                    </p:animEffect>
                                  </p:childTnLst>
                                  <p:subTnLst>
                                    <p:animClr>
                                      <p:cBhvr override="childStyle">
                                        <p:cTn dur="1" fill="hold" display="0" masterRel="nextClick" afterEffect="1"/>
                                        <p:tgtEl>
                                          <p:spTgt spid="9">
                                            <p:txEl>
                                              <p:pRg st="0" end="0"/>
                                            </p:txEl>
                                          </p:spTgt>
                                        </p:tgtEl>
                                        <p:attrNameLst>
                                          <p:attrName>ppt_c</p:attrName>
                                        </p:attrNameLst>
                                      </p:cBhvr>
                                      <p:to>
                                        <a:schemeClr val="folHlink"/>
                                      </p:to>
                                    </p:animClr>
                                  </p:subTnLst>
                                </p:cTn>
                              </p:par>
                              <p:par>
                                <p:cTn id="16" presetID="3" presetClass="entr" presetSubtype="10" fill="hold" nodeType="with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blinds(horizontal)">
                                      <p:cBhvr>
                                        <p:cTn id="18" dur="500"/>
                                        <p:tgtEl>
                                          <p:spTgt spid="9">
                                            <p:txEl>
                                              <p:pRg st="1" end="1"/>
                                            </p:txEl>
                                          </p:spTgt>
                                        </p:tgtEl>
                                      </p:cBhvr>
                                    </p:animEffect>
                                  </p:childTnLst>
                                  <p:subTnLst>
                                    <p:animClr>
                                      <p:cBhvr override="childStyle">
                                        <p:cTn dur="1" fill="hold" display="0" masterRel="nextClick" afterEffect="1"/>
                                        <p:tgtEl>
                                          <p:spTgt spid="9">
                                            <p:txEl>
                                              <p:pRg st="1" end="1"/>
                                            </p:txEl>
                                          </p:spTgt>
                                        </p:tgtEl>
                                        <p:attrNameLst>
                                          <p:attrName>ppt_c</p:attrName>
                                        </p:attrNameLst>
                                      </p:cBhvr>
                                      <p:to>
                                        <a:schemeClr val="folHlink"/>
                                      </p:to>
                                    </p:animClr>
                                  </p:subTnLst>
                                </p:cTn>
                              </p:par>
                              <p:par>
                                <p:cTn id="19" presetID="3" presetClass="entr" presetSubtype="10" fill="hold" nodeType="with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blinds(horizontal)">
                                      <p:cBhvr>
                                        <p:cTn id="21" dur="500"/>
                                        <p:tgtEl>
                                          <p:spTgt spid="9">
                                            <p:txEl>
                                              <p:pRg st="2" end="2"/>
                                            </p:txEl>
                                          </p:spTgt>
                                        </p:tgtEl>
                                      </p:cBhvr>
                                    </p:animEffect>
                                  </p:childTnLst>
                                  <p:subTnLst>
                                    <p:animClr>
                                      <p:cBhvr override="childStyle">
                                        <p:cTn dur="1" fill="hold" display="0" masterRel="nextClick" afterEffect="1"/>
                                        <p:tgtEl>
                                          <p:spTgt spid="9">
                                            <p:txEl>
                                              <p:pRg st="2" end="2"/>
                                            </p:txEl>
                                          </p:spTgt>
                                        </p:tgtEl>
                                        <p:attrNameLst>
                                          <p:attrName>ppt_c</p:attrName>
                                        </p:attrNameLst>
                                      </p:cBhvr>
                                      <p:to>
                                        <a:schemeClr val="folHlink"/>
                                      </p:to>
                                    </p:animClr>
                                  </p:sub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in)">
                                      <p:cBhvr>
                                        <p:cTn id="26" dur="500"/>
                                        <p:tgtEl>
                                          <p:spTgt spid="7"/>
                                        </p:tgtEl>
                                      </p:cBhvr>
                                    </p:animEffect>
                                  </p:childTnLst>
                                </p:cTn>
                              </p:par>
                              <p:par>
                                <p:cTn id="27" presetID="4" presetClass="entr" presetSubtype="16"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ox(in)">
                                      <p:cBhvr>
                                        <p:cTn id="29" dur="500"/>
                                        <p:tgtEl>
                                          <p:spTgt spid="11"/>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ox(i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Effect transition="in" filter="checkerboard(across)">
                                      <p:cBhvr>
                                        <p:cTn id="37" dur="500"/>
                                        <p:tgtEl>
                                          <p:spTgt spid="9">
                                            <p:txEl>
                                              <p:pRg st="3" end="3"/>
                                            </p:txEl>
                                          </p:spTgt>
                                        </p:tgtEl>
                                      </p:cBhvr>
                                    </p:animEffect>
                                  </p:childTnLst>
                                  <p:subTnLst>
                                    <p:animClr>
                                      <p:cBhvr override="childStyle">
                                        <p:cTn dur="1" fill="hold" display="0" masterRel="nextClick" afterEffect="1"/>
                                        <p:tgtEl>
                                          <p:spTgt spid="9">
                                            <p:txEl>
                                              <p:pRg st="3" end="3"/>
                                            </p:txEl>
                                          </p:spTgt>
                                        </p:tgtEl>
                                        <p:attrNameLst>
                                          <p:attrName>ppt_c</p:attrName>
                                        </p:attrNameLst>
                                      </p:cBhvr>
                                      <p:to>
                                        <a:schemeClr val="folHlink"/>
                                      </p:to>
                                    </p:animClr>
                                  </p:sub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diamond(in)">
                                      <p:cBhvr>
                                        <p:cTn id="42" dur="2000"/>
                                        <p:tgtEl>
                                          <p:spTgt spid="13">
                                            <p:txEl>
                                              <p:pRg st="0" end="0"/>
                                            </p:txEl>
                                          </p:spTgt>
                                        </p:tgtEl>
                                      </p:cBhvr>
                                    </p:animEffect>
                                  </p:childTnLst>
                                  <p:subTnLst>
                                    <p:animClr>
                                      <p:cBhvr override="childStyle">
                                        <p:cTn dur="1" fill="hold" display="0" masterRel="nextClick" afterEffect="1"/>
                                        <p:tgtEl>
                                          <p:spTgt spid="13">
                                            <p:txEl>
                                              <p:pRg st="0" end="0"/>
                                            </p:txEl>
                                          </p:spTgt>
                                        </p:tgtEl>
                                        <p:attrNameLst>
                                          <p:attrName>ppt_c</p:attrName>
                                        </p:attrNameLst>
                                      </p:cBhvr>
                                      <p:to>
                                        <a:schemeClr val="folHlink"/>
                                      </p:to>
                                    </p:animClr>
                                  </p:subTnLst>
                                </p:cTn>
                              </p:par>
                              <p:par>
                                <p:cTn id="43" presetID="8" presetClass="entr" presetSubtype="16" fill="hold" nodeType="withEffect">
                                  <p:stCondLst>
                                    <p:cond delay="0"/>
                                  </p:stCondLst>
                                  <p:childTnLst>
                                    <p:set>
                                      <p:cBhvr>
                                        <p:cTn id="44" dur="1" fill="hold">
                                          <p:stCondLst>
                                            <p:cond delay="0"/>
                                          </p:stCondLst>
                                        </p:cTn>
                                        <p:tgtEl>
                                          <p:spTgt spid="13">
                                            <p:txEl>
                                              <p:pRg st="1" end="1"/>
                                            </p:txEl>
                                          </p:spTgt>
                                        </p:tgtEl>
                                        <p:attrNameLst>
                                          <p:attrName>style.visibility</p:attrName>
                                        </p:attrNameLst>
                                      </p:cBhvr>
                                      <p:to>
                                        <p:strVal val="visible"/>
                                      </p:to>
                                    </p:set>
                                    <p:animEffect transition="in" filter="diamond(in)">
                                      <p:cBhvr>
                                        <p:cTn id="45" dur="2000"/>
                                        <p:tgtEl>
                                          <p:spTgt spid="13">
                                            <p:txEl>
                                              <p:pRg st="1" end="1"/>
                                            </p:txEl>
                                          </p:spTgt>
                                        </p:tgtEl>
                                      </p:cBhvr>
                                    </p:animEffect>
                                  </p:childTnLst>
                                  <p:subTnLst>
                                    <p:animClr>
                                      <p:cBhvr override="childStyle">
                                        <p:cTn dur="1" fill="hold" display="0" masterRel="nextClick" afterEffect="1"/>
                                        <p:tgtEl>
                                          <p:spTgt spid="13">
                                            <p:txEl>
                                              <p:pRg st="1" end="1"/>
                                            </p:txEl>
                                          </p:spTgt>
                                        </p:tgtEl>
                                        <p:attrNameLst>
                                          <p:attrName>ppt_c</p:attrName>
                                        </p:attrNameLst>
                                      </p:cBhvr>
                                      <p:to>
                                        <a:schemeClr val="folHlink"/>
                                      </p:to>
                                    </p:animClr>
                                  </p:subTnLst>
                                </p:cTn>
                              </p:par>
                              <p:par>
                                <p:cTn id="46" presetID="8" presetClass="entr" presetSubtype="16" fill="hold" nodeType="withEffect">
                                  <p:stCondLst>
                                    <p:cond delay="0"/>
                                  </p:stCondLst>
                                  <p:childTnLst>
                                    <p:set>
                                      <p:cBhvr>
                                        <p:cTn id="47" dur="1" fill="hold">
                                          <p:stCondLst>
                                            <p:cond delay="0"/>
                                          </p:stCondLst>
                                        </p:cTn>
                                        <p:tgtEl>
                                          <p:spTgt spid="13">
                                            <p:txEl>
                                              <p:pRg st="2" end="2"/>
                                            </p:txEl>
                                          </p:spTgt>
                                        </p:tgtEl>
                                        <p:attrNameLst>
                                          <p:attrName>style.visibility</p:attrName>
                                        </p:attrNameLst>
                                      </p:cBhvr>
                                      <p:to>
                                        <p:strVal val="visible"/>
                                      </p:to>
                                    </p:set>
                                    <p:animEffect transition="in" filter="diamond(in)">
                                      <p:cBhvr>
                                        <p:cTn id="48" dur="2000"/>
                                        <p:tgtEl>
                                          <p:spTgt spid="13">
                                            <p:txEl>
                                              <p:pRg st="2" end="2"/>
                                            </p:txEl>
                                          </p:spTgt>
                                        </p:tgtEl>
                                      </p:cBhvr>
                                    </p:animEffect>
                                  </p:childTnLst>
                                  <p:subTnLst>
                                    <p:animClr>
                                      <p:cBhvr override="childStyle">
                                        <p:cTn dur="1" fill="hold" display="0" masterRel="nextClick" afterEffect="1"/>
                                        <p:tgtEl>
                                          <p:spTgt spid="13">
                                            <p:txEl>
                                              <p:pRg st="2" end="2"/>
                                            </p:txEl>
                                          </p:spTgt>
                                        </p:tgtEl>
                                        <p:attrNameLst>
                                          <p:attrName>ppt_c</p:attrName>
                                        </p:attrNameLst>
                                      </p:cBhvr>
                                      <p:to>
                                        <a:schemeClr val="folHlink"/>
                                      </p:to>
                                    </p:animClr>
                                  </p:subTnLst>
                                </p:cTn>
                              </p:par>
                            </p:childTnLst>
                          </p:cTn>
                        </p:par>
                      </p:childTnLst>
                    </p:cTn>
                  </p:par>
                  <p:par>
                    <p:cTn id="49" fill="hold">
                      <p:stCondLst>
                        <p:cond delay="indefinite"/>
                      </p:stCondLst>
                      <p:childTnLst>
                        <p:par>
                          <p:cTn id="50" fill="hold">
                            <p:stCondLst>
                              <p:cond delay="0"/>
                            </p:stCondLst>
                            <p:childTnLst>
                              <p:par>
                                <p:cTn id="51" presetID="8" presetClass="entr" presetSubtype="16"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diamond(in)">
                                      <p:cBhvr>
                                        <p:cTn id="53" dur="2000"/>
                                        <p:tgtEl>
                                          <p:spTgt spid="6"/>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blinds(horizontal)">
                                      <p:cBhvr>
                                        <p:cTn id="56" dur="500"/>
                                        <p:tgtEl>
                                          <p:spTgt spid="8"/>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nodeType="clickEffect">
                                  <p:stCondLst>
                                    <p:cond delay="0"/>
                                  </p:stCondLst>
                                  <p:childTnLst>
                                    <p:set>
                                      <p:cBhvr>
                                        <p:cTn id="60" dur="1" fill="hold">
                                          <p:stCondLst>
                                            <p:cond delay="0"/>
                                          </p:stCondLst>
                                        </p:cTn>
                                        <p:tgtEl>
                                          <p:spTgt spid="13">
                                            <p:txEl>
                                              <p:pRg st="3" end="3"/>
                                            </p:txEl>
                                          </p:spTgt>
                                        </p:tgtEl>
                                        <p:attrNameLst>
                                          <p:attrName>style.visibility</p:attrName>
                                        </p:attrNameLst>
                                      </p:cBhvr>
                                      <p:to>
                                        <p:strVal val="visible"/>
                                      </p:to>
                                    </p:set>
                                    <p:animEffect transition="in" filter="box(in)">
                                      <p:cBhvr>
                                        <p:cTn id="61" dur="500"/>
                                        <p:tgtEl>
                                          <p:spTgt spid="13">
                                            <p:txEl>
                                              <p:pRg st="3" end="3"/>
                                            </p:txEl>
                                          </p:spTgt>
                                        </p:tgtEl>
                                      </p:cBhvr>
                                    </p:animEffect>
                                  </p:childTnLst>
                                </p:cTn>
                              </p:par>
                              <p:par>
                                <p:cTn id="62" presetID="4" presetClass="entr" presetSubtype="16" fill="hold" nodeType="withEffect">
                                  <p:stCondLst>
                                    <p:cond delay="0"/>
                                  </p:stCondLst>
                                  <p:childTnLst>
                                    <p:set>
                                      <p:cBhvr>
                                        <p:cTn id="63" dur="1" fill="hold">
                                          <p:stCondLst>
                                            <p:cond delay="0"/>
                                          </p:stCondLst>
                                        </p:cTn>
                                        <p:tgtEl>
                                          <p:spTgt spid="13">
                                            <p:txEl>
                                              <p:pRg st="4" end="4"/>
                                            </p:txEl>
                                          </p:spTgt>
                                        </p:tgtEl>
                                        <p:attrNameLst>
                                          <p:attrName>style.visibility</p:attrName>
                                        </p:attrNameLst>
                                      </p:cBhvr>
                                      <p:to>
                                        <p:strVal val="visible"/>
                                      </p:to>
                                    </p:set>
                                    <p:animEffect transition="in" filter="box(in)">
                                      <p:cBhvr>
                                        <p:cTn id="64" dur="500"/>
                                        <p:tgtEl>
                                          <p:spTgt spid="13">
                                            <p:txEl>
                                              <p:pRg st="4" end="4"/>
                                            </p:txEl>
                                          </p:spTgt>
                                        </p:tgtEl>
                                      </p:cBhvr>
                                    </p:animEffect>
                                  </p:childTnLst>
                                </p:cTn>
                              </p:par>
                              <p:par>
                                <p:cTn id="65" presetID="4" presetClass="entr" presetSubtype="16" fill="hold" nodeType="withEffect">
                                  <p:stCondLst>
                                    <p:cond delay="0"/>
                                  </p:stCondLst>
                                  <p:childTnLst>
                                    <p:set>
                                      <p:cBhvr>
                                        <p:cTn id="66" dur="1" fill="hold">
                                          <p:stCondLst>
                                            <p:cond delay="0"/>
                                          </p:stCondLst>
                                        </p:cTn>
                                        <p:tgtEl>
                                          <p:spTgt spid="13">
                                            <p:txEl>
                                              <p:pRg st="5" end="5"/>
                                            </p:txEl>
                                          </p:spTgt>
                                        </p:tgtEl>
                                        <p:attrNameLst>
                                          <p:attrName>style.visibility</p:attrName>
                                        </p:attrNameLst>
                                      </p:cBhvr>
                                      <p:to>
                                        <p:strVal val="visible"/>
                                      </p:to>
                                    </p:set>
                                    <p:animEffect transition="in" filter="box(in)">
                                      <p:cBhvr>
                                        <p:cTn id="67" dur="500"/>
                                        <p:tgtEl>
                                          <p:spTgt spid="13">
                                            <p:txEl>
                                              <p:pRg st="5" end="5"/>
                                            </p:txEl>
                                          </p:spTgt>
                                        </p:tgtEl>
                                      </p:cBhvr>
                                    </p:animEffect>
                                  </p:childTnLst>
                                </p:cTn>
                              </p:par>
                              <p:par>
                                <p:cTn id="68" presetID="4" presetClass="entr" presetSubtype="16" fill="hold" nodeType="withEffect">
                                  <p:stCondLst>
                                    <p:cond delay="0"/>
                                  </p:stCondLst>
                                  <p:childTnLst>
                                    <p:set>
                                      <p:cBhvr>
                                        <p:cTn id="69" dur="1" fill="hold">
                                          <p:stCondLst>
                                            <p:cond delay="0"/>
                                          </p:stCondLst>
                                        </p:cTn>
                                        <p:tgtEl>
                                          <p:spTgt spid="13">
                                            <p:txEl>
                                              <p:pRg st="6" end="6"/>
                                            </p:txEl>
                                          </p:spTgt>
                                        </p:tgtEl>
                                        <p:attrNameLst>
                                          <p:attrName>style.visibility</p:attrName>
                                        </p:attrNameLst>
                                      </p:cBhvr>
                                      <p:to>
                                        <p:strVal val="visible"/>
                                      </p:to>
                                    </p:set>
                                    <p:animEffect transition="in" filter="box(in)">
                                      <p:cBhvr>
                                        <p:cTn id="70"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chemeClr val="hlink"/>
                </a:solidFill>
                <a:effectLst>
                  <a:outerShdw blurRad="38100" dist="38100" dir="2700000" algn="tl">
                    <a:srgbClr val="C0C0C0"/>
                  </a:outerShdw>
                </a:effectLst>
                <a:ea typeface="黑体" pitchFamily="49" charset="-122"/>
              </a:rPr>
              <a:t>Biometrics today and systems</a:t>
            </a:r>
            <a:endParaRPr lang="zh-CN" altLang="zh-CN" dirty="0" smtClean="0">
              <a:solidFill>
                <a:schemeClr val="hlink"/>
              </a:solidFill>
              <a:effectLst>
                <a:outerShdw blurRad="38100" dist="38100" dir="2700000" algn="tl">
                  <a:srgbClr val="C0C0C0"/>
                </a:outerShdw>
              </a:effectLst>
              <a:ea typeface="黑体" pitchFamily="49" charset="-122"/>
            </a:endParaRPr>
          </a:p>
        </p:txBody>
      </p:sp>
      <p:sp>
        <p:nvSpPr>
          <p:cNvPr id="4" name="Rectangle 9"/>
          <p:cNvSpPr>
            <a:spLocks noChangeArrowheads="1"/>
          </p:cNvSpPr>
          <p:nvPr/>
        </p:nvSpPr>
        <p:spPr bwMode="auto">
          <a:xfrm>
            <a:off x="268070" y="1142984"/>
            <a:ext cx="8875930" cy="857256"/>
          </a:xfrm>
          <a:prstGeom prst="rect">
            <a:avLst/>
          </a:prstGeom>
          <a:noFill/>
          <a:ln w="9525">
            <a:noFill/>
            <a:miter lim="800000"/>
            <a:headEnd/>
            <a:tailEnd/>
          </a:ln>
          <a:effectLst>
            <a:outerShdw dist="35921" dir="2700000" algn="ctr" rotWithShape="0">
              <a:schemeClr val="bg2"/>
            </a:outerShdw>
          </a:effectLst>
        </p:spPr>
        <p:txBody>
          <a:bodyPr anchor="ctr"/>
          <a:lstStyle/>
          <a:p>
            <a:pPr algn="just"/>
            <a:r>
              <a:rPr lang="en-US" altLang="zh-CN" sz="2400" dirty="0" smtClean="0">
                <a:solidFill>
                  <a:srgbClr val="002060"/>
                </a:solidFill>
                <a:effectLst>
                  <a:outerShdw blurRad="38100" dist="38100" dir="2700000" algn="tl">
                    <a:srgbClr val="C0C0C0"/>
                  </a:outerShdw>
                </a:effectLst>
                <a:latin typeface="+mj-lt"/>
                <a:ea typeface="黑体" pitchFamily="49" charset="-122"/>
                <a:cs typeface="+mj-cs"/>
              </a:rPr>
              <a:t>5. </a:t>
            </a:r>
            <a:r>
              <a:rPr lang="en-US" altLang="zh-CN" sz="2400" dirty="0" smtClean="0"/>
              <a:t>Iris </a:t>
            </a:r>
            <a:r>
              <a:rPr lang="en-US" altLang="zh-CN" sz="2400" dirty="0" smtClean="0">
                <a:solidFill>
                  <a:srgbClr val="002060"/>
                </a:solidFill>
                <a:effectLst>
                  <a:outerShdw blurRad="38100" dist="38100" dir="2700000" algn="tl">
                    <a:srgbClr val="C0C0C0"/>
                  </a:outerShdw>
                </a:effectLst>
                <a:latin typeface="+mj-lt"/>
                <a:ea typeface="黑体" pitchFamily="49" charset="-122"/>
                <a:cs typeface="+mj-cs"/>
              </a:rPr>
              <a:t>identification system</a:t>
            </a:r>
            <a:endParaRPr lang="zh-CN" altLang="en-US" sz="2400" dirty="0" smtClean="0">
              <a:solidFill>
                <a:srgbClr val="002060"/>
              </a:solidFill>
              <a:effectLst>
                <a:outerShdw blurRad="38100" dist="38100" dir="2700000" algn="tl">
                  <a:srgbClr val="C0C0C0"/>
                </a:outerShdw>
              </a:effectLst>
              <a:latin typeface="+mj-lt"/>
              <a:ea typeface="黑体" pitchFamily="49" charset="-122"/>
              <a:cs typeface="+mj-cs"/>
            </a:endParaRPr>
          </a:p>
        </p:txBody>
      </p:sp>
      <p:sp>
        <p:nvSpPr>
          <p:cNvPr id="5" name="Text Box 2"/>
          <p:cNvSpPr txBox="1">
            <a:spLocks noChangeArrowheads="1"/>
          </p:cNvSpPr>
          <p:nvPr/>
        </p:nvSpPr>
        <p:spPr bwMode="auto">
          <a:xfrm>
            <a:off x="357158" y="1785926"/>
            <a:ext cx="8077200" cy="4641850"/>
          </a:xfrm>
          <a:prstGeom prst="rect">
            <a:avLst/>
          </a:prstGeom>
          <a:noFill/>
          <a:ln w="12700">
            <a:noFill/>
            <a:miter lim="800000"/>
            <a:headEnd/>
            <a:tailEnd/>
          </a:ln>
          <a:effectLst/>
        </p:spPr>
        <p:txBody>
          <a:bodyPr>
            <a:spAutoFit/>
          </a:bodyPr>
          <a:lstStyle/>
          <a:p>
            <a:pPr algn="l" eaLnBrk="1" hangingPunct="1">
              <a:spcBef>
                <a:spcPct val="50000"/>
              </a:spcBef>
              <a:buClr>
                <a:schemeClr val="accent1"/>
              </a:buClr>
              <a:buSzPct val="150000"/>
              <a:buFont typeface="黑体" pitchFamily="49" charset="-122"/>
              <a:buNone/>
            </a:pPr>
            <a:r>
              <a:rPr lang="zh-CN" altLang="en-US" sz="2800" b="0" i="0" dirty="0">
                <a:effectLst/>
                <a:latin typeface="Times New Roman" pitchFamily="18" charset="0"/>
                <a:sym typeface="Monotype Sorts" pitchFamily="2" charset="2"/>
              </a:rPr>
              <a:t></a:t>
            </a:r>
            <a:r>
              <a:rPr lang="zh-CN" altLang="zh-CN" sz="2400" dirty="0">
                <a:effectLst/>
              </a:rPr>
              <a:t>  </a:t>
            </a:r>
            <a:r>
              <a:rPr lang="en-US" altLang="zh-CN" sz="2400" dirty="0">
                <a:effectLst/>
              </a:rPr>
              <a:t>Current State</a:t>
            </a:r>
          </a:p>
          <a:p>
            <a:pPr algn="l">
              <a:lnSpc>
                <a:spcPct val="100000"/>
              </a:lnSpc>
              <a:buFont typeface="Symbol" pitchFamily="18" charset="2"/>
              <a:buNone/>
            </a:pPr>
            <a:endParaRPr lang="zh-CN" altLang="en-US" sz="800" b="0" i="0" dirty="0">
              <a:effectLst/>
              <a:sym typeface="Monotype Sorts" pitchFamily="2" charset="2"/>
            </a:endParaRPr>
          </a:p>
          <a:p>
            <a:pPr algn="l">
              <a:lnSpc>
                <a:spcPct val="100000"/>
              </a:lnSpc>
              <a:buFont typeface="Symbol" pitchFamily="18" charset="2"/>
              <a:buNone/>
            </a:pPr>
            <a:r>
              <a:rPr lang="zh-CN" altLang="en-US" sz="2400" b="0" i="0" dirty="0">
                <a:effectLst/>
                <a:sym typeface="Monotype Sorts" pitchFamily="2" charset="2"/>
              </a:rPr>
              <a:t>     </a:t>
            </a:r>
            <a:r>
              <a:rPr lang="en-US" altLang="zh-CN" sz="2400" b="0" i="0" dirty="0">
                <a:effectLst/>
                <a:sym typeface="Symbol" pitchFamily="18" charset="2"/>
              </a:rPr>
              <a:t>  </a:t>
            </a:r>
            <a:r>
              <a:rPr lang="en-US" altLang="zh-CN" sz="2400" b="0" i="0" dirty="0">
                <a:effectLst/>
                <a:latin typeface="Times New Roman" pitchFamily="18" charset="0"/>
              </a:rPr>
              <a:t>Iris features can be </a:t>
            </a:r>
            <a:r>
              <a:rPr lang="en-US" altLang="zh-CN" sz="2400" b="0" i="0" dirty="0">
                <a:solidFill>
                  <a:srgbClr val="CC00CC"/>
                </a:solidFill>
                <a:effectLst/>
                <a:latin typeface="Times New Roman" pitchFamily="18" charset="0"/>
              </a:rPr>
              <a:t>more easily obtained</a:t>
            </a:r>
            <a:r>
              <a:rPr lang="en-US" altLang="zh-CN" sz="2400" b="0" i="0" dirty="0">
                <a:effectLst/>
                <a:latin typeface="Times New Roman" pitchFamily="18" charset="0"/>
              </a:rPr>
              <a:t> than other 	features from eyes, like retina.</a:t>
            </a:r>
            <a:r>
              <a:rPr lang="en-US" altLang="zh-CN" sz="2400" dirty="0">
                <a:effectLst/>
                <a:latin typeface="Times New Roman" pitchFamily="18" charset="0"/>
              </a:rPr>
              <a:t> </a:t>
            </a:r>
            <a:r>
              <a:rPr lang="en-US" altLang="zh-CN" sz="2400" b="0" i="0" dirty="0">
                <a:effectLst/>
                <a:latin typeface="Times New Roman" pitchFamily="18" charset="0"/>
                <a:cs typeface="Times New Roman" pitchFamily="18" charset="0"/>
              </a:rPr>
              <a:t>	</a:t>
            </a:r>
            <a:endParaRPr lang="en-US" altLang="zh-CN" sz="2400" dirty="0">
              <a:effectLst/>
              <a:latin typeface="Times New Roman" pitchFamily="18" charset="0"/>
              <a:cs typeface="Times New Roman" pitchFamily="18" charset="0"/>
            </a:endParaRPr>
          </a:p>
          <a:p>
            <a:pPr algn="l">
              <a:lnSpc>
                <a:spcPct val="100000"/>
              </a:lnSpc>
              <a:buFont typeface="Symbol" pitchFamily="18" charset="2"/>
              <a:buNone/>
            </a:pPr>
            <a:endParaRPr lang="zh-CN" altLang="en-US" sz="800" b="0" i="0" dirty="0">
              <a:effectLst/>
              <a:sym typeface="Monotype Sorts" pitchFamily="2" charset="2"/>
            </a:endParaRPr>
          </a:p>
          <a:p>
            <a:pPr algn="l">
              <a:lnSpc>
                <a:spcPct val="100000"/>
              </a:lnSpc>
              <a:buFont typeface="Symbol" pitchFamily="18" charset="2"/>
              <a:buNone/>
            </a:pPr>
            <a:r>
              <a:rPr lang="zh-CN" altLang="en-US" sz="2400" b="0" i="0" dirty="0">
                <a:effectLst/>
                <a:sym typeface="Monotype Sorts" pitchFamily="2" charset="2"/>
              </a:rPr>
              <a:t>     </a:t>
            </a:r>
            <a:r>
              <a:rPr lang="en-US" altLang="zh-CN" sz="2400" b="0" i="0" dirty="0">
                <a:effectLst/>
                <a:sym typeface="Symbol" pitchFamily="18" charset="2"/>
              </a:rPr>
              <a:t>  </a:t>
            </a:r>
            <a:r>
              <a:rPr lang="en-US" altLang="zh-CN" sz="2400" b="0" i="0" dirty="0">
                <a:effectLst/>
                <a:latin typeface="Times New Roman" pitchFamily="18" charset="0"/>
              </a:rPr>
              <a:t>It is shown that an iris has </a:t>
            </a:r>
            <a:r>
              <a:rPr lang="en-US" altLang="zh-CN" sz="2400" b="0" i="0" dirty="0">
                <a:solidFill>
                  <a:srgbClr val="CC00CC"/>
                </a:solidFill>
                <a:effectLst/>
                <a:latin typeface="Times New Roman" pitchFamily="18" charset="0"/>
              </a:rPr>
              <a:t>more details than a fingerprint</a:t>
            </a:r>
            <a:r>
              <a:rPr lang="en-US" altLang="zh-CN" sz="2400" b="0" i="0" dirty="0">
                <a:effectLst/>
                <a:latin typeface="Times New Roman" pitchFamily="18" charset="0"/>
              </a:rPr>
              <a:t>. </a:t>
            </a:r>
            <a:r>
              <a:rPr lang="en-US" altLang="zh-CN" sz="2400" b="0" i="0" dirty="0" smtClean="0">
                <a:effectLst/>
                <a:latin typeface="Times New Roman" pitchFamily="18" charset="0"/>
              </a:rPr>
              <a:t>	Highly </a:t>
            </a:r>
            <a:r>
              <a:rPr lang="en-US" altLang="zh-CN" sz="2400" b="0" i="0" dirty="0">
                <a:effectLst/>
                <a:latin typeface="Times New Roman" pitchFamily="18" charset="0"/>
              </a:rPr>
              <a:t>detailed and unique texture will remain stable 	over decades of life. </a:t>
            </a:r>
          </a:p>
          <a:p>
            <a:pPr algn="l" eaLnBrk="1" hangingPunct="1">
              <a:spcBef>
                <a:spcPct val="50000"/>
              </a:spcBef>
              <a:buClr>
                <a:schemeClr val="accent1"/>
              </a:buClr>
              <a:buSzPct val="150000"/>
              <a:buFont typeface="Monotype Sorts" pitchFamily="2" charset="2"/>
              <a:buNone/>
            </a:pPr>
            <a:r>
              <a:rPr lang="zh-CN" altLang="en-US" sz="2800" b="0" i="0" dirty="0">
                <a:effectLst/>
                <a:latin typeface="Times New Roman" pitchFamily="18" charset="0"/>
                <a:sym typeface="Monotype Sorts" pitchFamily="2" charset="2"/>
              </a:rPr>
              <a:t></a:t>
            </a:r>
            <a:r>
              <a:rPr lang="zh-CN" altLang="zh-CN" sz="2400" dirty="0">
                <a:effectLst/>
              </a:rPr>
              <a:t> </a:t>
            </a:r>
            <a:r>
              <a:rPr lang="zh-CN" altLang="en-US" sz="2400" dirty="0">
                <a:effectLst/>
              </a:rPr>
              <a:t> </a:t>
            </a:r>
            <a:r>
              <a:rPr lang="en-US" altLang="zh-CN" sz="2400" dirty="0">
                <a:effectLst/>
              </a:rPr>
              <a:t>Feature Set</a:t>
            </a:r>
          </a:p>
          <a:p>
            <a:pPr algn="l" eaLnBrk="1" hangingPunct="1">
              <a:spcBef>
                <a:spcPct val="50000"/>
              </a:spcBef>
              <a:buClr>
                <a:schemeClr val="accent1"/>
              </a:buClr>
              <a:buSzPct val="150000"/>
              <a:buFont typeface="Monotype Sorts" pitchFamily="2" charset="2"/>
              <a:buNone/>
            </a:pPr>
            <a:r>
              <a:rPr lang="en-US" altLang="zh-CN" sz="2400" dirty="0">
                <a:effectLst/>
                <a:latin typeface="Times New Roman" pitchFamily="18" charset="0"/>
              </a:rPr>
              <a:t>      </a:t>
            </a:r>
            <a:r>
              <a:rPr lang="en-US" altLang="zh-CN" sz="2400" b="0" dirty="0">
                <a:solidFill>
                  <a:srgbClr val="00CC00"/>
                </a:solidFill>
                <a:effectLst/>
                <a:latin typeface="Times New Roman" pitchFamily="18" charset="0"/>
              </a:rPr>
              <a:t>Textures</a:t>
            </a:r>
            <a:r>
              <a:rPr lang="en-US" altLang="zh-CN" sz="2400" b="0" dirty="0">
                <a:effectLst/>
                <a:latin typeface="Times New Roman" pitchFamily="18" charset="0"/>
              </a:rPr>
              <a:t> with striations, contraction furrows, pits,  		</a:t>
            </a:r>
            <a:r>
              <a:rPr lang="en-US" altLang="zh-CN" sz="2400" b="0" dirty="0" err="1">
                <a:effectLst/>
                <a:latin typeface="Times New Roman" pitchFamily="18" charset="0"/>
              </a:rPr>
              <a:t>collagenous</a:t>
            </a:r>
            <a:r>
              <a:rPr lang="en-US" altLang="zh-CN" sz="2400" b="0" dirty="0">
                <a:effectLst/>
                <a:latin typeface="Times New Roman" pitchFamily="18" charset="0"/>
              </a:rPr>
              <a:t> fibers, filament, crypts (darkened areas 	resembling excavations), serpentine vasculature, rings, 	and freckles	</a:t>
            </a:r>
            <a:endParaRPr lang="en-US" altLang="zh-CN" sz="2400" b="0" dirty="0">
              <a:effectLst/>
            </a:endParaRPr>
          </a:p>
        </p:txBody>
      </p:sp>
      <p:pic>
        <p:nvPicPr>
          <p:cNvPr id="6" name="Picture 2"/>
          <p:cNvPicPr>
            <a:picLocks noChangeAspect="1" noChangeArrowheads="1"/>
          </p:cNvPicPr>
          <p:nvPr/>
        </p:nvPicPr>
        <p:blipFill>
          <a:blip r:embed="rId2" cstate="print"/>
          <a:srcRect/>
          <a:stretch>
            <a:fillRect/>
          </a:stretch>
        </p:blipFill>
        <p:spPr bwMode="auto">
          <a:xfrm>
            <a:off x="857224" y="1285860"/>
            <a:ext cx="6951625" cy="5353770"/>
          </a:xfrm>
          <a:prstGeom prst="rect">
            <a:avLst/>
          </a:prstGeom>
          <a:noFill/>
          <a:ln w="12700">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chemeClr val="hlink"/>
                </a:solidFill>
                <a:effectLst>
                  <a:outerShdw blurRad="38100" dist="38100" dir="2700000" algn="tl">
                    <a:srgbClr val="C0C0C0"/>
                  </a:outerShdw>
                </a:effectLst>
                <a:ea typeface="黑体" pitchFamily="49" charset="-122"/>
              </a:rPr>
              <a:t>Biometrics today and systems</a:t>
            </a:r>
            <a:endParaRPr lang="zh-CN" altLang="zh-CN" dirty="0" smtClean="0">
              <a:solidFill>
                <a:schemeClr val="hlink"/>
              </a:solidFill>
              <a:effectLst>
                <a:outerShdw blurRad="38100" dist="38100" dir="2700000" algn="tl">
                  <a:srgbClr val="C0C0C0"/>
                </a:outerShdw>
              </a:effectLst>
              <a:ea typeface="黑体" pitchFamily="49" charset="-122"/>
            </a:endParaRPr>
          </a:p>
        </p:txBody>
      </p:sp>
      <p:sp>
        <p:nvSpPr>
          <p:cNvPr id="4" name="Rectangle 9"/>
          <p:cNvSpPr>
            <a:spLocks noChangeArrowheads="1"/>
          </p:cNvSpPr>
          <p:nvPr/>
        </p:nvSpPr>
        <p:spPr bwMode="auto">
          <a:xfrm>
            <a:off x="268070" y="1142984"/>
            <a:ext cx="8875930" cy="857256"/>
          </a:xfrm>
          <a:prstGeom prst="rect">
            <a:avLst/>
          </a:prstGeom>
          <a:noFill/>
          <a:ln w="9525">
            <a:noFill/>
            <a:miter lim="800000"/>
            <a:headEnd/>
            <a:tailEnd/>
          </a:ln>
          <a:effectLst>
            <a:outerShdw dist="35921" dir="2700000" algn="ctr" rotWithShape="0">
              <a:schemeClr val="bg2"/>
            </a:outerShdw>
          </a:effectLst>
        </p:spPr>
        <p:txBody>
          <a:bodyPr anchor="ctr"/>
          <a:lstStyle/>
          <a:p>
            <a:pPr algn="just"/>
            <a:r>
              <a:rPr lang="en-US" altLang="zh-CN" sz="2400" dirty="0" smtClean="0">
                <a:solidFill>
                  <a:srgbClr val="002060"/>
                </a:solidFill>
                <a:effectLst>
                  <a:outerShdw blurRad="38100" dist="38100" dir="2700000" algn="tl">
                    <a:srgbClr val="C0C0C0"/>
                  </a:outerShdw>
                </a:effectLst>
                <a:latin typeface="+mj-lt"/>
                <a:ea typeface="黑体" pitchFamily="49" charset="-122"/>
                <a:cs typeface="+mj-cs"/>
              </a:rPr>
              <a:t>6. </a:t>
            </a:r>
            <a:r>
              <a:rPr lang="en-US" altLang="zh-CN" sz="2400" dirty="0" smtClean="0"/>
              <a:t>Ear </a:t>
            </a:r>
            <a:r>
              <a:rPr lang="en-US" altLang="zh-CN" sz="2400" dirty="0" smtClean="0">
                <a:solidFill>
                  <a:srgbClr val="002060"/>
                </a:solidFill>
                <a:effectLst>
                  <a:outerShdw blurRad="38100" dist="38100" dir="2700000" algn="tl">
                    <a:srgbClr val="C0C0C0"/>
                  </a:outerShdw>
                </a:effectLst>
                <a:latin typeface="+mj-lt"/>
                <a:ea typeface="黑体" pitchFamily="49" charset="-122"/>
                <a:cs typeface="+mj-cs"/>
              </a:rPr>
              <a:t>identification system</a:t>
            </a:r>
            <a:endParaRPr lang="zh-CN" altLang="en-US" sz="2400" dirty="0" smtClean="0">
              <a:solidFill>
                <a:srgbClr val="002060"/>
              </a:solidFill>
              <a:effectLst>
                <a:outerShdw blurRad="38100" dist="38100" dir="2700000" algn="tl">
                  <a:srgbClr val="C0C0C0"/>
                </a:outerShdw>
              </a:effectLst>
              <a:latin typeface="+mj-lt"/>
              <a:ea typeface="黑体" pitchFamily="49" charset="-122"/>
              <a:cs typeface="+mj-cs"/>
            </a:endParaRPr>
          </a:p>
        </p:txBody>
      </p:sp>
      <p:pic>
        <p:nvPicPr>
          <p:cNvPr id="5" name="Picture 4" descr="耳朵1"/>
          <p:cNvPicPr>
            <a:picLocks noChangeAspect="1" noChangeArrowheads="1"/>
          </p:cNvPicPr>
          <p:nvPr/>
        </p:nvPicPr>
        <p:blipFill>
          <a:blip r:embed="rId2" cstate="print"/>
          <a:srcRect/>
          <a:stretch>
            <a:fillRect/>
          </a:stretch>
        </p:blipFill>
        <p:spPr bwMode="auto">
          <a:xfrm>
            <a:off x="727795" y="3607176"/>
            <a:ext cx="7058025" cy="2813050"/>
          </a:xfrm>
          <a:prstGeom prst="rect">
            <a:avLst/>
          </a:prstGeom>
          <a:noFill/>
        </p:spPr>
      </p:pic>
      <p:sp>
        <p:nvSpPr>
          <p:cNvPr id="7" name="圆角矩形 6"/>
          <p:cNvSpPr/>
          <p:nvPr/>
        </p:nvSpPr>
        <p:spPr>
          <a:xfrm>
            <a:off x="384052" y="1677512"/>
            <a:ext cx="7572428" cy="18573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400" dirty="0" smtClean="0">
                <a:solidFill>
                  <a:srgbClr val="002060"/>
                </a:solidFill>
              </a:rPr>
              <a:t>Ear features for Ear based identification system:</a:t>
            </a:r>
          </a:p>
          <a:p>
            <a:pPr marL="457200" indent="-457200" algn="just">
              <a:buAutoNum type="arabicParenBoth"/>
            </a:pPr>
            <a:r>
              <a:rPr lang="en-US" altLang="zh-CN" sz="2400" dirty="0" smtClean="0">
                <a:solidFill>
                  <a:srgbClr val="002060"/>
                </a:solidFill>
              </a:rPr>
              <a:t>The shape of the ear </a:t>
            </a:r>
          </a:p>
          <a:p>
            <a:pPr algn="just"/>
            <a:r>
              <a:rPr lang="en-US" altLang="zh-CN" sz="2400" dirty="0" smtClean="0">
                <a:solidFill>
                  <a:srgbClr val="002060"/>
                </a:solidFill>
              </a:rPr>
              <a:t>(2) The structure of the cartilaginous tissue of the </a:t>
            </a:r>
            <a:r>
              <a:rPr lang="en-US" altLang="zh-CN" sz="2400" dirty="0" err="1" smtClean="0">
                <a:solidFill>
                  <a:srgbClr val="002060"/>
                </a:solidFill>
              </a:rPr>
              <a:t>pinna</a:t>
            </a:r>
            <a:r>
              <a:rPr lang="en-US" altLang="zh-CN" sz="2400" dirty="0" smtClean="0">
                <a:solidFill>
                  <a:srgbClr val="002060"/>
                </a:solidFill>
              </a:rPr>
              <a:t> </a:t>
            </a:r>
          </a:p>
          <a:p>
            <a:pPr algn="just"/>
            <a:r>
              <a:rPr lang="en-US" altLang="zh-CN" sz="2400" dirty="0" smtClean="0">
                <a:solidFill>
                  <a:srgbClr val="002060"/>
                </a:solidFill>
              </a:rPr>
              <a:t>(3) The ear’s appearance in 2D intensity and 3D ear shape</a:t>
            </a:r>
            <a:endParaRPr lang="zh-CN" altLang="en-US" sz="2400" dirty="0">
              <a:solidFill>
                <a:srgbClr val="00206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chemeClr val="hlink"/>
                </a:solidFill>
                <a:effectLst>
                  <a:outerShdw blurRad="38100" dist="38100" dir="2700000" algn="tl">
                    <a:srgbClr val="C0C0C0"/>
                  </a:outerShdw>
                </a:effectLst>
                <a:ea typeface="黑体" pitchFamily="49" charset="-122"/>
              </a:rPr>
              <a:t>Biometrics today and systems</a:t>
            </a:r>
            <a:endParaRPr lang="zh-CN" altLang="zh-CN" dirty="0" smtClean="0">
              <a:solidFill>
                <a:schemeClr val="hlink"/>
              </a:solidFill>
              <a:effectLst>
                <a:outerShdw blurRad="38100" dist="38100" dir="2700000" algn="tl">
                  <a:srgbClr val="C0C0C0"/>
                </a:outerShdw>
              </a:effectLst>
              <a:ea typeface="黑体" pitchFamily="49" charset="-122"/>
            </a:endParaRPr>
          </a:p>
        </p:txBody>
      </p:sp>
      <p:sp>
        <p:nvSpPr>
          <p:cNvPr id="4" name="Rectangle 9"/>
          <p:cNvSpPr>
            <a:spLocks noChangeArrowheads="1"/>
          </p:cNvSpPr>
          <p:nvPr/>
        </p:nvSpPr>
        <p:spPr bwMode="auto">
          <a:xfrm>
            <a:off x="268070" y="1142984"/>
            <a:ext cx="8875930" cy="857256"/>
          </a:xfrm>
          <a:prstGeom prst="rect">
            <a:avLst/>
          </a:prstGeom>
          <a:noFill/>
          <a:ln w="9525">
            <a:noFill/>
            <a:miter lim="800000"/>
            <a:headEnd/>
            <a:tailEnd/>
          </a:ln>
          <a:effectLst>
            <a:outerShdw dist="35921" dir="2700000" algn="ctr" rotWithShape="0">
              <a:schemeClr val="bg2"/>
            </a:outerShdw>
          </a:effectLst>
        </p:spPr>
        <p:txBody>
          <a:bodyPr anchor="ctr"/>
          <a:lstStyle/>
          <a:p>
            <a:pPr algn="just"/>
            <a:r>
              <a:rPr lang="en-US" altLang="zh-CN" sz="2400" dirty="0" smtClean="0">
                <a:solidFill>
                  <a:srgbClr val="002060"/>
                </a:solidFill>
                <a:effectLst>
                  <a:outerShdw blurRad="38100" dist="38100" dir="2700000" algn="tl">
                    <a:srgbClr val="C0C0C0"/>
                  </a:outerShdw>
                </a:effectLst>
                <a:latin typeface="+mj-lt"/>
                <a:ea typeface="黑体" pitchFamily="49" charset="-122"/>
                <a:cs typeface="+mj-cs"/>
              </a:rPr>
              <a:t>7. </a:t>
            </a:r>
            <a:r>
              <a:rPr lang="en-US" altLang="zh-CN" sz="2400" dirty="0" smtClean="0"/>
              <a:t>Gait </a:t>
            </a:r>
            <a:r>
              <a:rPr lang="en-US" altLang="zh-CN" sz="2400" dirty="0" smtClean="0">
                <a:solidFill>
                  <a:srgbClr val="002060"/>
                </a:solidFill>
                <a:effectLst>
                  <a:outerShdw blurRad="38100" dist="38100" dir="2700000" algn="tl">
                    <a:srgbClr val="C0C0C0"/>
                  </a:outerShdw>
                </a:effectLst>
                <a:latin typeface="+mj-lt"/>
                <a:ea typeface="黑体" pitchFamily="49" charset="-122"/>
                <a:cs typeface="+mj-cs"/>
              </a:rPr>
              <a:t>identification system</a:t>
            </a:r>
            <a:endParaRPr lang="zh-CN" altLang="en-US" sz="2400" dirty="0" smtClean="0">
              <a:solidFill>
                <a:srgbClr val="002060"/>
              </a:solidFill>
              <a:effectLst>
                <a:outerShdw blurRad="38100" dist="38100" dir="2700000" algn="tl">
                  <a:srgbClr val="C0C0C0"/>
                </a:outerShdw>
              </a:effectLst>
              <a:latin typeface="+mj-lt"/>
              <a:ea typeface="黑体" pitchFamily="49" charset="-122"/>
              <a:cs typeface="+mj-cs"/>
            </a:endParaRPr>
          </a:p>
        </p:txBody>
      </p:sp>
      <p:sp>
        <p:nvSpPr>
          <p:cNvPr id="5" name="圆角矩形 4"/>
          <p:cNvSpPr/>
          <p:nvPr/>
        </p:nvSpPr>
        <p:spPr>
          <a:xfrm>
            <a:off x="500034" y="1643050"/>
            <a:ext cx="7643866" cy="17859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400" dirty="0" smtClean="0">
                <a:solidFill>
                  <a:srgbClr val="002060"/>
                </a:solidFill>
              </a:rPr>
              <a:t>Gait identification usually resort to some distinctive characteristics such as, stop length, stride length, speed, dynamic base, progression line, foot angle and hip angle.</a:t>
            </a:r>
            <a:endParaRPr lang="zh-CN" altLang="en-US" sz="2400" dirty="0">
              <a:solidFill>
                <a:srgbClr val="002060"/>
              </a:solidFill>
            </a:endParaRPr>
          </a:p>
        </p:txBody>
      </p:sp>
      <p:pic>
        <p:nvPicPr>
          <p:cNvPr id="134146" name="Picture 2"/>
          <p:cNvPicPr>
            <a:picLocks noChangeAspect="1" noChangeArrowheads="1"/>
          </p:cNvPicPr>
          <p:nvPr/>
        </p:nvPicPr>
        <p:blipFill>
          <a:blip r:embed="rId2" cstate="print"/>
          <a:srcRect/>
          <a:stretch>
            <a:fillRect/>
          </a:stretch>
        </p:blipFill>
        <p:spPr bwMode="auto">
          <a:xfrm>
            <a:off x="928662" y="3102349"/>
            <a:ext cx="6429375" cy="3648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chemeClr val="hlink"/>
                </a:solidFill>
                <a:effectLst>
                  <a:outerShdw blurRad="38100" dist="38100" dir="2700000" algn="tl">
                    <a:srgbClr val="C0C0C0"/>
                  </a:outerShdw>
                </a:effectLst>
                <a:ea typeface="黑体" pitchFamily="49" charset="-122"/>
              </a:rPr>
              <a:t>Biometrics today and systems</a:t>
            </a:r>
            <a:endParaRPr lang="zh-CN" altLang="zh-CN" dirty="0" smtClean="0">
              <a:solidFill>
                <a:schemeClr val="hlink"/>
              </a:solidFill>
              <a:effectLst>
                <a:outerShdw blurRad="38100" dist="38100" dir="2700000" algn="tl">
                  <a:srgbClr val="C0C0C0"/>
                </a:outerShdw>
              </a:effectLst>
              <a:ea typeface="黑体" pitchFamily="49" charset="-122"/>
            </a:endParaRPr>
          </a:p>
        </p:txBody>
      </p:sp>
      <p:sp>
        <p:nvSpPr>
          <p:cNvPr id="4" name="Rectangle 9"/>
          <p:cNvSpPr>
            <a:spLocks noChangeArrowheads="1"/>
          </p:cNvSpPr>
          <p:nvPr/>
        </p:nvSpPr>
        <p:spPr bwMode="auto">
          <a:xfrm>
            <a:off x="268070" y="1142984"/>
            <a:ext cx="8875930" cy="857256"/>
          </a:xfrm>
          <a:prstGeom prst="rect">
            <a:avLst/>
          </a:prstGeom>
          <a:noFill/>
          <a:ln w="9525">
            <a:noFill/>
            <a:miter lim="800000"/>
            <a:headEnd/>
            <a:tailEnd/>
          </a:ln>
          <a:effectLst>
            <a:outerShdw dist="35921" dir="2700000" algn="ctr" rotWithShape="0">
              <a:schemeClr val="bg2"/>
            </a:outerShdw>
          </a:effectLst>
        </p:spPr>
        <p:txBody>
          <a:bodyPr anchor="ctr"/>
          <a:lstStyle/>
          <a:p>
            <a:pPr algn="just"/>
            <a:r>
              <a:rPr lang="en-US" altLang="zh-CN" sz="2400" dirty="0" smtClean="0">
                <a:solidFill>
                  <a:srgbClr val="002060"/>
                </a:solidFill>
                <a:effectLst>
                  <a:outerShdw blurRad="38100" dist="38100" dir="2700000" algn="tl">
                    <a:srgbClr val="C0C0C0"/>
                  </a:outerShdw>
                </a:effectLst>
                <a:latin typeface="+mj-lt"/>
                <a:ea typeface="黑体" pitchFamily="49" charset="-122"/>
                <a:cs typeface="+mj-cs"/>
              </a:rPr>
              <a:t>8. </a:t>
            </a:r>
            <a:r>
              <a:rPr lang="en-US" altLang="zh-CN" sz="2400" dirty="0" smtClean="0"/>
              <a:t>Signature</a:t>
            </a:r>
            <a:r>
              <a:rPr lang="zh-CN" altLang="en-US" sz="2400" dirty="0" smtClean="0"/>
              <a:t> </a:t>
            </a:r>
            <a:r>
              <a:rPr lang="en-US" altLang="zh-CN" sz="2400" dirty="0" smtClean="0">
                <a:solidFill>
                  <a:srgbClr val="002060"/>
                </a:solidFill>
                <a:effectLst>
                  <a:outerShdw blurRad="38100" dist="38100" dir="2700000" algn="tl">
                    <a:srgbClr val="C0C0C0"/>
                  </a:outerShdw>
                </a:effectLst>
                <a:latin typeface="+mj-lt"/>
                <a:ea typeface="黑体" pitchFamily="49" charset="-122"/>
                <a:cs typeface="+mj-cs"/>
              </a:rPr>
              <a:t>identification system</a:t>
            </a:r>
            <a:endParaRPr lang="zh-CN" altLang="en-US" sz="2400" dirty="0" smtClean="0">
              <a:solidFill>
                <a:srgbClr val="002060"/>
              </a:solidFill>
              <a:effectLst>
                <a:outerShdw blurRad="38100" dist="38100" dir="2700000" algn="tl">
                  <a:srgbClr val="C0C0C0"/>
                </a:outerShdw>
              </a:effectLst>
              <a:latin typeface="+mj-lt"/>
              <a:ea typeface="黑体" pitchFamily="49" charset="-122"/>
              <a:cs typeface="+mj-cs"/>
            </a:endParaRPr>
          </a:p>
        </p:txBody>
      </p:sp>
      <p:pic>
        <p:nvPicPr>
          <p:cNvPr id="6" name="Picture 5" descr="签名2-2"/>
          <p:cNvPicPr>
            <a:picLocks noChangeAspect="1" noChangeArrowheads="1"/>
          </p:cNvPicPr>
          <p:nvPr/>
        </p:nvPicPr>
        <p:blipFill>
          <a:blip r:embed="rId2" cstate="print"/>
          <a:srcRect/>
          <a:stretch>
            <a:fillRect/>
          </a:stretch>
        </p:blipFill>
        <p:spPr bwMode="auto">
          <a:xfrm>
            <a:off x="785786" y="1857364"/>
            <a:ext cx="3169183" cy="2357454"/>
          </a:xfrm>
          <a:prstGeom prst="rect">
            <a:avLst/>
          </a:prstGeom>
          <a:noFill/>
        </p:spPr>
      </p:pic>
      <p:pic>
        <p:nvPicPr>
          <p:cNvPr id="9" name="Picture 6" descr="签名2"/>
          <p:cNvPicPr>
            <a:picLocks noChangeAspect="1" noChangeArrowheads="1"/>
          </p:cNvPicPr>
          <p:nvPr/>
        </p:nvPicPr>
        <p:blipFill>
          <a:blip r:embed="rId3" cstate="print"/>
          <a:srcRect/>
          <a:stretch>
            <a:fillRect/>
          </a:stretch>
        </p:blipFill>
        <p:spPr bwMode="auto">
          <a:xfrm>
            <a:off x="512762" y="4287748"/>
            <a:ext cx="3487734" cy="2498838"/>
          </a:xfrm>
          <a:prstGeom prst="rect">
            <a:avLst/>
          </a:prstGeom>
          <a:noFill/>
        </p:spPr>
      </p:pic>
      <p:pic>
        <p:nvPicPr>
          <p:cNvPr id="10" name="Picture 7" descr="签名1"/>
          <p:cNvPicPr>
            <a:picLocks noChangeAspect="1" noChangeArrowheads="1"/>
          </p:cNvPicPr>
          <p:nvPr/>
        </p:nvPicPr>
        <p:blipFill>
          <a:blip r:embed="rId4" cstate="print"/>
          <a:srcRect/>
          <a:stretch>
            <a:fillRect/>
          </a:stretch>
        </p:blipFill>
        <p:spPr bwMode="auto">
          <a:xfrm>
            <a:off x="4247336" y="2009484"/>
            <a:ext cx="4748747" cy="407196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chemeClr val="hlink"/>
                </a:solidFill>
                <a:effectLst>
                  <a:outerShdw blurRad="38100" dist="38100" dir="2700000" algn="tl">
                    <a:srgbClr val="C0C0C0"/>
                  </a:outerShdw>
                </a:effectLst>
                <a:ea typeface="黑体" pitchFamily="49" charset="-122"/>
              </a:rPr>
              <a:t>Biometrics today and systems</a:t>
            </a:r>
            <a:endParaRPr lang="zh-CN" altLang="zh-CN" dirty="0" smtClean="0">
              <a:solidFill>
                <a:schemeClr val="hlink"/>
              </a:solidFill>
              <a:effectLst>
                <a:outerShdw blurRad="38100" dist="38100" dir="2700000" algn="tl">
                  <a:srgbClr val="C0C0C0"/>
                </a:outerShdw>
              </a:effectLst>
              <a:ea typeface="黑体" pitchFamily="49" charset="-122"/>
            </a:endParaRPr>
          </a:p>
        </p:txBody>
      </p:sp>
      <p:sp>
        <p:nvSpPr>
          <p:cNvPr id="4" name="Rectangle 9"/>
          <p:cNvSpPr>
            <a:spLocks noChangeArrowheads="1"/>
          </p:cNvSpPr>
          <p:nvPr/>
        </p:nvSpPr>
        <p:spPr bwMode="auto">
          <a:xfrm>
            <a:off x="268070" y="1142984"/>
            <a:ext cx="8875930" cy="857256"/>
          </a:xfrm>
          <a:prstGeom prst="rect">
            <a:avLst/>
          </a:prstGeom>
          <a:noFill/>
          <a:ln w="9525">
            <a:noFill/>
            <a:miter lim="800000"/>
            <a:headEnd/>
            <a:tailEnd/>
          </a:ln>
          <a:effectLst>
            <a:outerShdw dist="35921" dir="2700000" algn="ctr" rotWithShape="0">
              <a:schemeClr val="bg2"/>
            </a:outerShdw>
          </a:effectLst>
        </p:spPr>
        <p:txBody>
          <a:bodyPr anchor="ctr"/>
          <a:lstStyle/>
          <a:p>
            <a:pPr algn="just"/>
            <a:r>
              <a:rPr lang="en-US" altLang="zh-CN" sz="2400" dirty="0" smtClean="0">
                <a:solidFill>
                  <a:srgbClr val="002060"/>
                </a:solidFill>
                <a:effectLst>
                  <a:outerShdw blurRad="38100" dist="38100" dir="2700000" algn="tl">
                    <a:srgbClr val="C0C0C0"/>
                  </a:outerShdw>
                </a:effectLst>
                <a:latin typeface="+mj-lt"/>
                <a:ea typeface="黑体" pitchFamily="49" charset="-122"/>
                <a:cs typeface="+mj-cs"/>
              </a:rPr>
              <a:t>9. </a:t>
            </a:r>
            <a:r>
              <a:rPr lang="en-US" altLang="zh-CN" sz="2400" dirty="0" smtClean="0"/>
              <a:t>Additional biometrics</a:t>
            </a:r>
            <a:r>
              <a:rPr lang="zh-CN" altLang="en-US" sz="2400" dirty="0" smtClean="0"/>
              <a:t> </a:t>
            </a:r>
            <a:r>
              <a:rPr lang="en-US" altLang="zh-CN" sz="2400" dirty="0" smtClean="0">
                <a:solidFill>
                  <a:srgbClr val="002060"/>
                </a:solidFill>
                <a:effectLst>
                  <a:outerShdw blurRad="38100" dist="38100" dir="2700000" algn="tl">
                    <a:srgbClr val="C0C0C0"/>
                  </a:outerShdw>
                </a:effectLst>
                <a:latin typeface="+mj-lt"/>
                <a:ea typeface="黑体" pitchFamily="49" charset="-122"/>
                <a:cs typeface="+mj-cs"/>
              </a:rPr>
              <a:t>identification system</a:t>
            </a:r>
            <a:endParaRPr lang="zh-CN" altLang="en-US" sz="2400" dirty="0" smtClean="0">
              <a:solidFill>
                <a:srgbClr val="002060"/>
              </a:solidFill>
              <a:effectLst>
                <a:outerShdw blurRad="38100" dist="38100" dir="2700000" algn="tl">
                  <a:srgbClr val="C0C0C0"/>
                </a:outerShdw>
              </a:effectLst>
              <a:latin typeface="+mj-lt"/>
              <a:ea typeface="黑体" pitchFamily="49" charset="-122"/>
              <a:cs typeface="+mj-cs"/>
            </a:endParaRPr>
          </a:p>
        </p:txBody>
      </p:sp>
      <p:sp>
        <p:nvSpPr>
          <p:cNvPr id="7" name="矩形 6"/>
          <p:cNvSpPr/>
          <p:nvPr/>
        </p:nvSpPr>
        <p:spPr>
          <a:xfrm>
            <a:off x="540374" y="1544718"/>
            <a:ext cx="8460781" cy="4786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1200"/>
              </a:spcBef>
              <a:spcAft>
                <a:spcPts val="1200"/>
              </a:spcAft>
            </a:pPr>
            <a:r>
              <a:rPr lang="en-US" altLang="zh-CN" sz="2000" dirty="0" smtClean="0">
                <a:solidFill>
                  <a:srgbClr val="002060"/>
                </a:solidFill>
              </a:rPr>
              <a:t>(1) Voice identification systems</a:t>
            </a:r>
          </a:p>
          <a:p>
            <a:pPr algn="just">
              <a:spcBef>
                <a:spcPts val="1200"/>
              </a:spcBef>
              <a:spcAft>
                <a:spcPts val="1200"/>
              </a:spcAft>
            </a:pPr>
            <a:r>
              <a:rPr lang="en-US" altLang="zh-CN" sz="2000" dirty="0" smtClean="0">
                <a:solidFill>
                  <a:srgbClr val="002060"/>
                </a:solidFill>
              </a:rPr>
              <a:t>(2) Keystroke identification systems</a:t>
            </a:r>
          </a:p>
          <a:p>
            <a:pPr algn="just">
              <a:spcBef>
                <a:spcPts val="1200"/>
              </a:spcBef>
              <a:spcAft>
                <a:spcPts val="1200"/>
              </a:spcAft>
            </a:pPr>
            <a:r>
              <a:rPr lang="en-US" altLang="zh-CN" sz="2000" dirty="0" smtClean="0">
                <a:solidFill>
                  <a:srgbClr val="002060"/>
                </a:solidFill>
              </a:rPr>
              <a:t>(3)Deoxyribonucleic acid (DNA) identification systems</a:t>
            </a:r>
          </a:p>
          <a:p>
            <a:pPr algn="just">
              <a:spcBef>
                <a:spcPts val="1200"/>
              </a:spcBef>
              <a:spcAft>
                <a:spcPts val="1200"/>
              </a:spcAft>
            </a:pPr>
            <a:r>
              <a:rPr lang="en-US" altLang="zh-CN" sz="2000" dirty="0" smtClean="0">
                <a:solidFill>
                  <a:srgbClr val="002060"/>
                </a:solidFill>
              </a:rPr>
              <a:t>(4) Odor identification systems</a:t>
            </a:r>
          </a:p>
          <a:p>
            <a:pPr algn="just">
              <a:spcBef>
                <a:spcPts val="1200"/>
              </a:spcBef>
              <a:spcAft>
                <a:spcPts val="1200"/>
              </a:spcAft>
            </a:pPr>
            <a:r>
              <a:rPr lang="en-US" altLang="zh-CN" sz="2000" dirty="0" smtClean="0">
                <a:solidFill>
                  <a:srgbClr val="002060"/>
                </a:solidFill>
              </a:rPr>
              <a:t>(5) Retinal scan identification systems</a:t>
            </a:r>
          </a:p>
          <a:p>
            <a:pPr algn="just">
              <a:spcBef>
                <a:spcPts val="1200"/>
              </a:spcBef>
              <a:spcAft>
                <a:spcPts val="1200"/>
              </a:spcAft>
            </a:pPr>
            <a:r>
              <a:rPr lang="en-US" altLang="zh-CN" sz="2000" dirty="0" smtClean="0">
                <a:solidFill>
                  <a:srgbClr val="002060"/>
                </a:solidFill>
              </a:rPr>
              <a:t>(6) Vascular identification systems</a:t>
            </a:r>
          </a:p>
          <a:p>
            <a:pPr algn="just">
              <a:spcBef>
                <a:spcPts val="1200"/>
              </a:spcBef>
              <a:spcAft>
                <a:spcPts val="1200"/>
              </a:spcAft>
            </a:pPr>
            <a:r>
              <a:rPr lang="en-US" altLang="zh-CN" sz="2000" dirty="0" smtClean="0">
                <a:solidFill>
                  <a:srgbClr val="002060"/>
                </a:solidFill>
              </a:rPr>
              <a:t>(7) Facial, hand and hand vein infrared </a:t>
            </a:r>
            <a:r>
              <a:rPr lang="en-US" altLang="zh-CN" sz="2000" dirty="0" err="1" smtClean="0">
                <a:solidFill>
                  <a:srgbClr val="002060"/>
                </a:solidFill>
              </a:rPr>
              <a:t>thermogram</a:t>
            </a:r>
            <a:r>
              <a:rPr lang="en-US" altLang="zh-CN" sz="2000" dirty="0" smtClean="0">
                <a:solidFill>
                  <a:srgbClr val="002060"/>
                </a:solidFill>
              </a:rPr>
              <a:t> identification systems</a:t>
            </a:r>
            <a:endParaRPr lang="zh-CN" altLang="en-US" sz="2000" dirty="0">
              <a:solidFill>
                <a:srgbClr val="00206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600" dirty="0" smtClean="0"/>
              <a:t>Methods, Techniques, and Technologies</a:t>
            </a:r>
            <a:endParaRPr lang="zh-CN" altLang="en-US" sz="3600" dirty="0"/>
          </a:p>
        </p:txBody>
      </p:sp>
      <p:sp>
        <p:nvSpPr>
          <p:cNvPr id="5" name="Rectangle 9"/>
          <p:cNvSpPr>
            <a:spLocks noChangeArrowheads="1"/>
          </p:cNvSpPr>
          <p:nvPr/>
        </p:nvSpPr>
        <p:spPr bwMode="auto">
          <a:xfrm>
            <a:off x="268070" y="1142984"/>
            <a:ext cx="8875930" cy="857256"/>
          </a:xfrm>
          <a:prstGeom prst="rect">
            <a:avLst/>
          </a:prstGeom>
          <a:noFill/>
          <a:ln w="9525">
            <a:noFill/>
            <a:miter lim="800000"/>
            <a:headEnd/>
            <a:tailEnd/>
          </a:ln>
          <a:effectLst>
            <a:outerShdw dist="35921" dir="2700000" algn="ctr" rotWithShape="0">
              <a:schemeClr val="bg2"/>
            </a:outerShdw>
          </a:effectLst>
        </p:spPr>
        <p:txBody>
          <a:bodyPr anchor="ctr"/>
          <a:lstStyle/>
          <a:p>
            <a:pPr algn="just"/>
            <a:r>
              <a:rPr lang="en-US" altLang="zh-CN" sz="2400" dirty="0" smtClean="0"/>
              <a:t>(1) Biometric data discrimination </a:t>
            </a:r>
            <a:endParaRPr lang="zh-CN" altLang="en-US" sz="2400" dirty="0" smtClean="0">
              <a:solidFill>
                <a:srgbClr val="002060"/>
              </a:solidFill>
              <a:effectLst>
                <a:outerShdw blurRad="38100" dist="38100" dir="2700000" algn="tl">
                  <a:srgbClr val="C0C0C0"/>
                </a:outerShdw>
              </a:effectLst>
              <a:latin typeface="+mj-lt"/>
              <a:ea typeface="黑体" pitchFamily="49" charset="-122"/>
              <a:cs typeface="+mj-cs"/>
            </a:endParaRPr>
          </a:p>
        </p:txBody>
      </p:sp>
      <p:sp>
        <p:nvSpPr>
          <p:cNvPr id="6" name="矩形 5"/>
          <p:cNvSpPr/>
          <p:nvPr/>
        </p:nvSpPr>
        <p:spPr>
          <a:xfrm>
            <a:off x="330264" y="1781723"/>
            <a:ext cx="8501122" cy="1571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000" dirty="0" smtClean="0">
                <a:solidFill>
                  <a:srgbClr val="002060"/>
                </a:solidFill>
              </a:rPr>
              <a:t>Recent decades have witnessed the development and prosperity of biometric data discrimination technologies. Various unsupervised/supervised, linear/nonlinear, vector/tensor discrimination technologies have been investigated and successfully applied to biometric recognition. </a:t>
            </a:r>
            <a:endParaRPr lang="zh-CN" altLang="en-US" sz="2000" dirty="0">
              <a:solidFill>
                <a:srgbClr val="002060"/>
              </a:solidFill>
            </a:endParaRPr>
          </a:p>
        </p:txBody>
      </p:sp>
      <p:sp>
        <p:nvSpPr>
          <p:cNvPr id="7" name="Rectangle 9"/>
          <p:cNvSpPr>
            <a:spLocks noChangeArrowheads="1"/>
          </p:cNvSpPr>
          <p:nvPr/>
        </p:nvSpPr>
        <p:spPr bwMode="auto">
          <a:xfrm>
            <a:off x="241176" y="3380253"/>
            <a:ext cx="8875930" cy="857256"/>
          </a:xfrm>
          <a:prstGeom prst="rect">
            <a:avLst/>
          </a:prstGeom>
          <a:noFill/>
          <a:ln w="9525">
            <a:noFill/>
            <a:miter lim="800000"/>
            <a:headEnd/>
            <a:tailEnd/>
          </a:ln>
          <a:effectLst>
            <a:outerShdw dist="35921" dir="2700000" algn="ctr" rotWithShape="0">
              <a:schemeClr val="bg2"/>
            </a:outerShdw>
          </a:effectLst>
        </p:spPr>
        <p:txBody>
          <a:bodyPr anchor="ctr"/>
          <a:lstStyle/>
          <a:p>
            <a:pPr algn="just"/>
            <a:r>
              <a:rPr lang="en-US" altLang="zh-CN" sz="2400" dirty="0" smtClean="0"/>
              <a:t>(2) Representation based method for identification</a:t>
            </a:r>
            <a:endParaRPr lang="zh-CN" altLang="en-US" sz="2400" dirty="0" smtClean="0">
              <a:solidFill>
                <a:srgbClr val="002060"/>
              </a:solidFill>
              <a:effectLst>
                <a:outerShdw blurRad="38100" dist="38100" dir="2700000" algn="tl">
                  <a:srgbClr val="C0C0C0"/>
                </a:outerShdw>
              </a:effectLst>
              <a:latin typeface="+mj-lt"/>
              <a:ea typeface="黑体" pitchFamily="49" charset="-122"/>
              <a:cs typeface="+mj-cs"/>
            </a:endParaRPr>
          </a:p>
        </p:txBody>
      </p:sp>
      <p:sp>
        <p:nvSpPr>
          <p:cNvPr id="9" name="矩形 8"/>
          <p:cNvSpPr/>
          <p:nvPr/>
        </p:nvSpPr>
        <p:spPr>
          <a:xfrm>
            <a:off x="289923" y="4286256"/>
            <a:ext cx="8358246" cy="12144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000" dirty="0" smtClean="0">
                <a:solidFill>
                  <a:srgbClr val="002060"/>
                </a:solidFill>
              </a:rPr>
              <a:t>Representation-based classification methods (RBCM) have attracted much attention since it first emerged. RBCM first expresses the test sample as a linear combination of the training samples and then exploits the deviation between the test sample and the expression result of every class to perform classification.</a:t>
            </a:r>
            <a:endParaRPr lang="zh-CN" altLang="en-US" sz="2000" dirty="0">
              <a:solidFill>
                <a:srgbClr val="00206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57158" y="1857364"/>
            <a:ext cx="8215370" cy="33575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400" dirty="0" smtClean="0">
                <a:solidFill>
                  <a:srgbClr val="002060"/>
                </a:solidFill>
              </a:rPr>
              <a:t>     Multi-biometric systems, which integrate information from multiple biometric traits, provide some effective means to enhance the performance and reliability of the biometric system. To combine information from individual biometric traits, there are three categories of fusion strategies, feature level fusion, matching score level fusion, and decision level fusion.</a:t>
            </a:r>
            <a:endParaRPr lang="zh-CN" altLang="en-US" sz="2400" dirty="0">
              <a:solidFill>
                <a:srgbClr val="002060"/>
              </a:solidFill>
            </a:endParaRPr>
          </a:p>
        </p:txBody>
      </p:sp>
      <p:sp>
        <p:nvSpPr>
          <p:cNvPr id="5" name="Rectangle 9"/>
          <p:cNvSpPr>
            <a:spLocks noChangeArrowheads="1"/>
          </p:cNvSpPr>
          <p:nvPr/>
        </p:nvSpPr>
        <p:spPr bwMode="auto">
          <a:xfrm>
            <a:off x="389093" y="1571612"/>
            <a:ext cx="7254741" cy="857256"/>
          </a:xfrm>
          <a:prstGeom prst="rect">
            <a:avLst/>
          </a:prstGeom>
          <a:noFill/>
          <a:ln w="9525">
            <a:noFill/>
            <a:miter lim="800000"/>
            <a:headEnd/>
            <a:tailEnd/>
          </a:ln>
          <a:effectLst>
            <a:outerShdw dist="35921" dir="2700000" algn="ctr" rotWithShape="0">
              <a:schemeClr val="bg2"/>
            </a:outerShdw>
          </a:effectLst>
        </p:spPr>
        <p:txBody>
          <a:bodyPr anchor="ctr"/>
          <a:lstStyle/>
          <a:p>
            <a:pPr algn="just"/>
            <a:r>
              <a:rPr lang="en-US" altLang="zh-CN" sz="2400" dirty="0" smtClean="0"/>
              <a:t>(3) Multi- biometrics </a:t>
            </a:r>
            <a:endParaRPr lang="zh-CN" altLang="en-US" sz="2400" dirty="0" smtClean="0">
              <a:solidFill>
                <a:srgbClr val="002060"/>
              </a:solidFill>
              <a:effectLst>
                <a:outerShdw blurRad="38100" dist="38100" dir="2700000" algn="tl">
                  <a:srgbClr val="C0C0C0"/>
                </a:outerShdw>
              </a:effectLst>
              <a:latin typeface="+mj-lt"/>
              <a:ea typeface="黑体" pitchFamily="49" charset="-122"/>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
          <p:cNvGraphicFramePr>
            <a:graphicFrameLocks noGrp="1"/>
          </p:cNvGraphicFramePr>
          <p:nvPr/>
        </p:nvGraphicFramePr>
        <p:xfrm>
          <a:off x="571528" y="2000240"/>
          <a:ext cx="8001000" cy="4064000"/>
        </p:xfrm>
        <a:graphic>
          <a:graphicData uri="http://schemas.openxmlformats.org/drawingml/2006/table">
            <a:tbl>
              <a:tblPr/>
              <a:tblGrid>
                <a:gridCol w="2540000"/>
                <a:gridCol w="2717800"/>
                <a:gridCol w="2743200"/>
              </a:tblGrid>
              <a:tr h="812800">
                <a:tc>
                  <a:txBody>
                    <a:bodyPr/>
                    <a:lstStyle/>
                    <a:p>
                      <a:pPr marL="0" marR="0" lvl="0" indent="0" algn="ctr" defTabSz="914400" rtl="0" eaLnBrk="0" fontAlgn="base" latinLnBrk="0" hangingPunct="0">
                        <a:lnSpc>
                          <a:spcPct val="110000"/>
                        </a:lnSpc>
                        <a:spcBef>
                          <a:spcPct val="40000"/>
                        </a:spcBef>
                        <a:spcAft>
                          <a:spcPct val="0"/>
                        </a:spcAft>
                        <a:buClrTx/>
                        <a:buSzPct val="100000"/>
                        <a:buFont typeface="Wingdings" pitchFamily="2" charset="2"/>
                        <a:buNone/>
                        <a:tabLst/>
                      </a:pPr>
                      <a:r>
                        <a:rPr kumimoji="0" lang="en-US" altLang="zh-CN" sz="1800" b="1" i="0" u="none" strike="noStrike" cap="none" normalizeH="0" baseline="0" dirty="0" smtClean="0">
                          <a:ln>
                            <a:noFill/>
                          </a:ln>
                          <a:solidFill>
                            <a:schemeClr val="tx1"/>
                          </a:solidFill>
                          <a:effectLst/>
                          <a:latin typeface="Times New Roman" pitchFamily="18" charset="0"/>
                          <a:ea typeface="宋体" pitchFamily="2" charset="-122"/>
                        </a:rPr>
                        <a:t>Forensic</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alpha val="50000"/>
                      </a:srgbClr>
                    </a:solidFill>
                  </a:tcPr>
                </a:tc>
                <a:tc>
                  <a:txBody>
                    <a:bodyPr/>
                    <a:lstStyle/>
                    <a:p>
                      <a:pPr marL="0" marR="0" lvl="0" indent="0" algn="ctr" defTabSz="914400" rtl="0" eaLnBrk="0" fontAlgn="base" latinLnBrk="0" hangingPunct="0">
                        <a:lnSpc>
                          <a:spcPct val="110000"/>
                        </a:lnSpc>
                        <a:spcBef>
                          <a:spcPct val="40000"/>
                        </a:spcBef>
                        <a:spcAft>
                          <a:spcPct val="0"/>
                        </a:spcAft>
                        <a:buClrTx/>
                        <a:buSzPct val="100000"/>
                        <a:buFont typeface="Wingdings" pitchFamily="2" charset="2"/>
                        <a:buNone/>
                        <a:tabLst/>
                      </a:pPr>
                      <a:r>
                        <a:rPr kumimoji="0" lang="en-US" altLang="zh-CN" sz="1800" b="1" i="0" u="none" strike="noStrike" cap="none" normalizeH="0" baseline="0" smtClean="0">
                          <a:ln>
                            <a:noFill/>
                          </a:ln>
                          <a:solidFill>
                            <a:schemeClr val="tx1"/>
                          </a:solidFill>
                          <a:effectLst/>
                          <a:latin typeface="Times New Roman" pitchFamily="18" charset="0"/>
                          <a:ea typeface="宋体" pitchFamily="2" charset="-122"/>
                        </a:rPr>
                        <a:t>Government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alpha val="50000"/>
                      </a:srgbClr>
                    </a:solidFill>
                  </a:tcPr>
                </a:tc>
                <a:tc>
                  <a:txBody>
                    <a:bodyPr/>
                    <a:lstStyle/>
                    <a:p>
                      <a:pPr marL="0" marR="0" lvl="0" indent="0" algn="ctr" defTabSz="914400" rtl="0" eaLnBrk="0" fontAlgn="base" latinLnBrk="0" hangingPunct="0">
                        <a:lnSpc>
                          <a:spcPct val="110000"/>
                        </a:lnSpc>
                        <a:spcBef>
                          <a:spcPct val="40000"/>
                        </a:spcBef>
                        <a:spcAft>
                          <a:spcPct val="0"/>
                        </a:spcAft>
                        <a:buClrTx/>
                        <a:buSzPct val="100000"/>
                        <a:buFont typeface="Wingdings" pitchFamily="2" charset="2"/>
                        <a:buNone/>
                        <a:tabLst/>
                      </a:pPr>
                      <a:r>
                        <a:rPr kumimoji="0" lang="en-US" altLang="zh-CN" sz="1800" b="1" i="0" u="none" strike="noStrike" cap="none" normalizeH="0" baseline="0" smtClean="0">
                          <a:ln>
                            <a:noFill/>
                          </a:ln>
                          <a:solidFill>
                            <a:schemeClr val="tx1"/>
                          </a:solidFill>
                          <a:effectLst/>
                          <a:latin typeface="Times New Roman" pitchFamily="18" charset="0"/>
                          <a:ea typeface="宋体" pitchFamily="2" charset="-122"/>
                        </a:rPr>
                        <a:t>Commercial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66FF">
                        <a:alpha val="50000"/>
                      </a:srgbClr>
                    </a:solidFill>
                  </a:tcPr>
                </a:tc>
              </a:tr>
              <a:tr h="812800">
                <a:tc>
                  <a:txBody>
                    <a:bodyPr/>
                    <a:lstStyle/>
                    <a:p>
                      <a:pPr marL="0" marR="0" lvl="0" indent="0" algn="ctr" defTabSz="914400" rtl="0" eaLnBrk="0" fontAlgn="base" latinLnBrk="0" hangingPunct="0">
                        <a:lnSpc>
                          <a:spcPct val="110000"/>
                        </a:lnSpc>
                        <a:spcBef>
                          <a:spcPct val="40000"/>
                        </a:spcBef>
                        <a:spcAft>
                          <a:spcPct val="0"/>
                        </a:spcAft>
                        <a:buClrTx/>
                        <a:buSzPct val="100000"/>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rPr>
                        <a:t>Corpse Identification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40000"/>
                        </a:spcBef>
                        <a:spcAft>
                          <a:spcPct val="0"/>
                        </a:spcAft>
                        <a:buClrTx/>
                        <a:buSzPct val="100000"/>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rPr>
                        <a:t>National ID Card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40000"/>
                        </a:spcBef>
                        <a:spcAft>
                          <a:spcPct val="0"/>
                        </a:spcAft>
                        <a:buClrTx/>
                        <a:buSzPct val="100000"/>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rPr>
                        <a:t>ATM</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ctr" defTabSz="914400" rtl="0" eaLnBrk="0" fontAlgn="base" latinLnBrk="0" hangingPunct="0">
                        <a:lnSpc>
                          <a:spcPct val="110000"/>
                        </a:lnSpc>
                        <a:spcBef>
                          <a:spcPct val="40000"/>
                        </a:spcBef>
                        <a:spcAft>
                          <a:spcPct val="0"/>
                        </a:spcAft>
                        <a:buClrTx/>
                        <a:buSzPct val="100000"/>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rPr>
                        <a:t>Criminal Investigation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40000"/>
                        </a:spcBef>
                        <a:spcAft>
                          <a:spcPct val="0"/>
                        </a:spcAft>
                        <a:buClrTx/>
                        <a:buSzPct val="100000"/>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rPr>
                        <a:t>Driver’s License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40000"/>
                        </a:spcBef>
                        <a:spcAft>
                          <a:spcPct val="0"/>
                        </a:spcAft>
                        <a:buClrTx/>
                        <a:buSzPct val="100000"/>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rPr>
                        <a:t>Access Control </a:t>
                      </a:r>
                    </a:p>
                    <a:p>
                      <a:pPr marL="0" marR="0" lvl="0" indent="0" algn="ctr" defTabSz="914400" rtl="0" eaLnBrk="0" fontAlgn="base" latinLnBrk="0" hangingPunct="0">
                        <a:lnSpc>
                          <a:spcPct val="110000"/>
                        </a:lnSpc>
                        <a:spcBef>
                          <a:spcPct val="40000"/>
                        </a:spcBef>
                        <a:spcAft>
                          <a:spcPct val="0"/>
                        </a:spcAft>
                        <a:buClrTx/>
                        <a:buSzPct val="100000"/>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rPr>
                        <a:t>Web Access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ctr" defTabSz="914400" rtl="0" eaLnBrk="0" fontAlgn="base" latinLnBrk="0" hangingPunct="0">
                        <a:lnSpc>
                          <a:spcPct val="110000"/>
                        </a:lnSpc>
                        <a:spcBef>
                          <a:spcPct val="40000"/>
                        </a:spcBef>
                        <a:spcAft>
                          <a:spcPct val="0"/>
                        </a:spcAft>
                        <a:buClrTx/>
                        <a:buSzPct val="100000"/>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rPr>
                        <a:t>Parenthood Determination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40000"/>
                        </a:spcBef>
                        <a:spcAft>
                          <a:spcPct val="0"/>
                        </a:spcAft>
                        <a:buClrTx/>
                        <a:buSzPct val="100000"/>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rPr>
                        <a:t>Welfare Disbursement</a:t>
                      </a:r>
                      <a:r>
                        <a:rPr kumimoji="0" lang="en-US" altLang="zh-CN" sz="1800" b="1" i="0" u="none" strike="noStrike" cap="none" normalizeH="0" baseline="0" smtClean="0">
                          <a:ln>
                            <a:noFill/>
                          </a:ln>
                          <a:solidFill>
                            <a:schemeClr val="tx1"/>
                          </a:solidFill>
                          <a:effectLst/>
                          <a:latin typeface="Times New Roman" pitchFamily="18" charset="0"/>
                          <a:ea typeface="宋体" pitchFamily="2" charset="-122"/>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40000"/>
                        </a:spcBef>
                        <a:spcAft>
                          <a:spcPct val="0"/>
                        </a:spcAft>
                        <a:buClrTx/>
                        <a:buSzPct val="100000"/>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rPr>
                        <a:t>Cellular Phone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ctr" defTabSz="914400" rtl="0" eaLnBrk="0" fontAlgn="base" latinLnBrk="0" hangingPunct="0">
                        <a:lnSpc>
                          <a:spcPct val="110000"/>
                        </a:lnSpc>
                        <a:spcBef>
                          <a:spcPct val="40000"/>
                        </a:spcBef>
                        <a:spcAft>
                          <a:spcPct val="0"/>
                        </a:spcAft>
                        <a:buClrTx/>
                        <a:buSzPct val="100000"/>
                        <a:buFont typeface="Wingdings" pitchFamily="2" charset="2"/>
                        <a:buNone/>
                        <a:tabLst/>
                      </a:pPr>
                      <a:r>
                        <a:rPr kumimoji="0" lang="en-US" altLang="zh-CN" sz="1800" b="0" i="0" u="none" strike="noStrike" cap="none" normalizeH="0" baseline="0" dirty="0" smtClean="0">
                          <a:ln>
                            <a:noFill/>
                          </a:ln>
                          <a:solidFill>
                            <a:schemeClr val="tx1"/>
                          </a:solidFill>
                          <a:effectLst/>
                          <a:latin typeface="Times New Roman" pitchFamily="18" charset="0"/>
                          <a:ea typeface="宋体" pitchFamily="2" charset="-122"/>
                        </a:rPr>
                        <a:t>Missing Children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40000"/>
                        </a:spcBef>
                        <a:spcAft>
                          <a:spcPct val="0"/>
                        </a:spcAft>
                        <a:buClrTx/>
                        <a:buSzPct val="100000"/>
                        <a:buFont typeface="Wingdings" pitchFamily="2" charset="2"/>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rPr>
                        <a:t>Border Crossing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10000"/>
                        </a:lnSpc>
                        <a:spcBef>
                          <a:spcPct val="40000"/>
                        </a:spcBef>
                        <a:spcAft>
                          <a:spcPct val="0"/>
                        </a:spcAft>
                        <a:buClrTx/>
                        <a:buSzPct val="100000"/>
                        <a:buFont typeface="Wingdings" pitchFamily="2" charset="2"/>
                        <a:buNone/>
                        <a:tabLst/>
                      </a:pPr>
                      <a:r>
                        <a:rPr kumimoji="0" lang="en-US" altLang="zh-CN" sz="1800" b="0" i="0" u="none" strike="noStrike" cap="none" normalizeH="0" baseline="0" dirty="0" smtClean="0">
                          <a:ln>
                            <a:noFill/>
                          </a:ln>
                          <a:solidFill>
                            <a:schemeClr val="tx1"/>
                          </a:solidFill>
                          <a:effectLst/>
                          <a:latin typeface="Times New Roman" pitchFamily="18" charset="0"/>
                          <a:ea typeface="宋体" pitchFamily="2" charset="-122"/>
                        </a:rPr>
                        <a:t>e-commerce</a:t>
                      </a:r>
                    </a:p>
                    <a:p>
                      <a:pPr marL="0" marR="0" lvl="0" indent="0" algn="ctr" defTabSz="914400" rtl="0" eaLnBrk="0" fontAlgn="base" latinLnBrk="0" hangingPunct="0">
                        <a:lnSpc>
                          <a:spcPct val="110000"/>
                        </a:lnSpc>
                        <a:spcBef>
                          <a:spcPct val="40000"/>
                        </a:spcBef>
                        <a:spcAft>
                          <a:spcPct val="0"/>
                        </a:spcAft>
                        <a:buClrTx/>
                        <a:buSzPct val="100000"/>
                        <a:buFont typeface="Wingdings" pitchFamily="2" charset="2"/>
                        <a:buNone/>
                        <a:tabLst/>
                      </a:pPr>
                      <a:r>
                        <a:rPr kumimoji="0" lang="en-US" altLang="zh-CN" sz="1800" b="0" i="0" u="none" strike="noStrike" cap="none" normalizeH="0" baseline="0" dirty="0" smtClean="0">
                          <a:ln>
                            <a:noFill/>
                          </a:ln>
                          <a:solidFill>
                            <a:schemeClr val="tx1"/>
                          </a:solidFill>
                          <a:effectLst/>
                          <a:latin typeface="Times New Roman" pitchFamily="18" charset="0"/>
                          <a:ea typeface="宋体" pitchFamily="2" charset="-122"/>
                        </a:rPr>
                        <a:t>Credit Card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2"/>
          <p:cNvSpPr>
            <a:spLocks noChangeArrowheads="1"/>
          </p:cNvSpPr>
          <p:nvPr/>
        </p:nvSpPr>
        <p:spPr bwMode="auto">
          <a:xfrm>
            <a:off x="428596" y="914400"/>
            <a:ext cx="7929618" cy="685800"/>
          </a:xfrm>
          <a:prstGeom prst="rect">
            <a:avLst/>
          </a:prstGeom>
          <a:noFill/>
          <a:ln w="9525">
            <a:noFill/>
            <a:miter lim="800000"/>
            <a:headEnd/>
            <a:tailEnd/>
          </a:ln>
          <a:effectLst>
            <a:outerShdw dist="35921" dir="2700000" algn="ctr" rotWithShape="0">
              <a:schemeClr val="bg2"/>
            </a:outerShdw>
          </a:effectLst>
        </p:spPr>
        <p:txBody>
          <a:bodyPr anchor="ctr"/>
          <a:lstStyle/>
          <a:p>
            <a:pPr eaLnBrk="1" hangingPunct="1">
              <a:lnSpc>
                <a:spcPct val="100000"/>
              </a:lnSpc>
            </a:pPr>
            <a:r>
              <a:rPr lang="en-US" altLang="zh-CN" sz="2800" dirty="0" smtClean="0">
                <a:solidFill>
                  <a:srgbClr val="002060"/>
                </a:solidFill>
              </a:rPr>
              <a:t>Main </a:t>
            </a:r>
            <a:r>
              <a:rPr lang="en-US" altLang="zh-CN" sz="2800" dirty="0">
                <a:solidFill>
                  <a:srgbClr val="002060"/>
                </a:solidFill>
              </a:rPr>
              <a:t>Applications of Biometrics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p:txBody>
          <a:bodyPr>
            <a:normAutofit/>
          </a:bodyPr>
          <a:lstStyle/>
          <a:p>
            <a:r>
              <a:rPr lang="en-US" altLang="zh-CN" dirty="0" smtClean="0">
                <a:solidFill>
                  <a:schemeClr val="hlink"/>
                </a:solidFill>
                <a:effectLst>
                  <a:outerShdw blurRad="38100" dist="38100" dir="2700000" algn="tl">
                    <a:srgbClr val="C0C0C0"/>
                  </a:outerShdw>
                </a:effectLst>
                <a:ea typeface="黑体" pitchFamily="49" charset="-122"/>
              </a:rPr>
              <a:t>Introduction to Biometrics</a:t>
            </a:r>
            <a:endParaRPr lang="zh-CN" altLang="en-US" sz="2000" dirty="0" smtClean="0">
              <a:solidFill>
                <a:schemeClr val="hlink"/>
              </a:solidFill>
              <a:effectLst>
                <a:outerShdw blurRad="38100" dist="38100" dir="2700000" algn="tl">
                  <a:srgbClr val="C0C0C0"/>
                </a:outerShdw>
              </a:effectLst>
              <a:ea typeface="黑体" pitchFamily="49" charset="-122"/>
            </a:endParaRPr>
          </a:p>
          <a:p>
            <a:r>
              <a:rPr lang="en-US" altLang="zh-CN" dirty="0" smtClean="0">
                <a:solidFill>
                  <a:schemeClr val="hlink"/>
                </a:solidFill>
                <a:effectLst>
                  <a:outerShdw blurRad="38100" dist="38100" dir="2700000" algn="tl">
                    <a:srgbClr val="C0C0C0"/>
                  </a:outerShdw>
                </a:effectLst>
                <a:ea typeface="黑体" pitchFamily="49" charset="-122"/>
              </a:rPr>
              <a:t>Biometrics eve</a:t>
            </a:r>
          </a:p>
          <a:p>
            <a:r>
              <a:rPr lang="en-US" altLang="zh-CN" dirty="0" smtClean="0">
                <a:solidFill>
                  <a:schemeClr val="hlink"/>
                </a:solidFill>
                <a:effectLst>
                  <a:outerShdw blurRad="38100" dist="38100" dir="2700000" algn="tl">
                    <a:srgbClr val="C0C0C0"/>
                  </a:outerShdw>
                </a:effectLst>
                <a:ea typeface="黑体" pitchFamily="49" charset="-122"/>
              </a:rPr>
              <a:t>Biometrics Emergence</a:t>
            </a:r>
          </a:p>
          <a:p>
            <a:r>
              <a:rPr lang="en-US" altLang="zh-CN" dirty="0" smtClean="0">
                <a:solidFill>
                  <a:schemeClr val="hlink"/>
                </a:solidFill>
                <a:effectLst>
                  <a:outerShdw blurRad="38100" dist="38100" dir="2700000" algn="tl">
                    <a:srgbClr val="C0C0C0"/>
                  </a:outerShdw>
                </a:effectLst>
                <a:ea typeface="黑体" pitchFamily="49" charset="-122"/>
              </a:rPr>
              <a:t>Biometrics today and systems</a:t>
            </a:r>
            <a:endParaRPr lang="zh-CN" altLang="zh-CN" dirty="0" smtClean="0">
              <a:solidFill>
                <a:schemeClr val="hlink"/>
              </a:solidFill>
              <a:effectLst>
                <a:outerShdw blurRad="38100" dist="38100" dir="2700000" algn="tl">
                  <a:srgbClr val="C0C0C0"/>
                </a:outerShdw>
              </a:effectLst>
              <a:ea typeface="黑体" pitchFamily="49" charset="-122"/>
            </a:endParaRPr>
          </a:p>
          <a:p>
            <a:r>
              <a:rPr lang="en-US" altLang="zh-CN" dirty="0" smtClean="0">
                <a:solidFill>
                  <a:schemeClr val="hlink"/>
                </a:solidFill>
                <a:effectLst>
                  <a:outerShdw blurRad="38100" dist="38100" dir="2700000" algn="tl">
                    <a:srgbClr val="C0C0C0"/>
                  </a:outerShdw>
                </a:effectLst>
                <a:ea typeface="黑体" pitchFamily="49" charset="-122"/>
              </a:rPr>
              <a:t> Methods, Techniques, and Technologies</a:t>
            </a:r>
          </a:p>
          <a:p>
            <a:r>
              <a:rPr lang="en-US" altLang="zh-CN" dirty="0" smtClean="0">
                <a:solidFill>
                  <a:schemeClr val="hlink"/>
                </a:solidFill>
                <a:effectLst>
                  <a:outerShdw blurRad="38100" dist="38100" dir="2700000" algn="tl">
                    <a:srgbClr val="C0C0C0"/>
                  </a:outerShdw>
                </a:effectLst>
                <a:ea typeface="黑体" pitchFamily="49" charset="-122"/>
              </a:rPr>
              <a:t>Biometrics applications</a:t>
            </a:r>
          </a:p>
          <a:p>
            <a:r>
              <a:rPr lang="en-US" altLang="zh-CN" dirty="0" smtClean="0">
                <a:solidFill>
                  <a:schemeClr val="hlink"/>
                </a:solidFill>
                <a:effectLst>
                  <a:outerShdw blurRad="38100" dist="38100" dir="2700000" algn="tl">
                    <a:srgbClr val="C0C0C0"/>
                  </a:outerShdw>
                </a:effectLst>
                <a:ea typeface="黑体" pitchFamily="49" charset="-122"/>
              </a:rPr>
              <a:t>Challenges and Opportunities</a:t>
            </a:r>
            <a:endParaRPr lang="en-US" altLang="zh-CN" dirty="0">
              <a:solidFill>
                <a:schemeClr val="hlink"/>
              </a:solidFill>
              <a:effectLst>
                <a:outerShdw blurRad="38100" dist="38100" dir="2700000" algn="tl">
                  <a:srgbClr val="C0C0C0"/>
                </a:outerShdw>
              </a:effectLst>
              <a:ea typeface="黑体" pitchFamily="49" charset="-122"/>
            </a:endParaRPr>
          </a:p>
          <a:p>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28662" y="1785926"/>
            <a:ext cx="7858180" cy="5000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r>
              <a:rPr lang="en-US" altLang="zh-CN" sz="2400" b="1" dirty="0" smtClean="0">
                <a:solidFill>
                  <a:srgbClr val="002060"/>
                </a:solidFill>
              </a:rPr>
              <a:t>1) Law Enforcement</a:t>
            </a:r>
            <a:endParaRPr lang="zh-CN" altLang="zh-CN" sz="2400" dirty="0" smtClean="0">
              <a:solidFill>
                <a:srgbClr val="002060"/>
              </a:solidFill>
            </a:endParaRPr>
          </a:p>
          <a:p>
            <a:pPr algn="just">
              <a:spcBef>
                <a:spcPts val="600"/>
              </a:spcBef>
              <a:spcAft>
                <a:spcPts val="600"/>
              </a:spcAft>
            </a:pPr>
            <a:r>
              <a:rPr lang="en-US" altLang="zh-CN" sz="2400" b="1" dirty="0" smtClean="0">
                <a:solidFill>
                  <a:srgbClr val="002060"/>
                </a:solidFill>
              </a:rPr>
              <a:t>2) Banking</a:t>
            </a:r>
            <a:endParaRPr lang="zh-CN" altLang="zh-CN" sz="2400" dirty="0" smtClean="0">
              <a:solidFill>
                <a:srgbClr val="002060"/>
              </a:solidFill>
            </a:endParaRPr>
          </a:p>
          <a:p>
            <a:pPr algn="just">
              <a:spcBef>
                <a:spcPts val="600"/>
              </a:spcBef>
              <a:spcAft>
                <a:spcPts val="600"/>
              </a:spcAft>
            </a:pPr>
            <a:r>
              <a:rPr lang="en-US" altLang="zh-CN" sz="2400" b="1" dirty="0" smtClean="0">
                <a:solidFill>
                  <a:srgbClr val="002060"/>
                </a:solidFill>
              </a:rPr>
              <a:t>3) Computer Systems (also known as Logical Access Control)</a:t>
            </a:r>
            <a:endParaRPr lang="zh-CN" altLang="zh-CN" sz="2400" dirty="0" smtClean="0">
              <a:solidFill>
                <a:srgbClr val="002060"/>
              </a:solidFill>
            </a:endParaRPr>
          </a:p>
          <a:p>
            <a:pPr algn="just">
              <a:spcBef>
                <a:spcPts val="600"/>
              </a:spcBef>
              <a:spcAft>
                <a:spcPts val="600"/>
              </a:spcAft>
            </a:pPr>
            <a:r>
              <a:rPr lang="en-US" altLang="zh-CN" sz="2400" b="1" dirty="0" smtClean="0">
                <a:solidFill>
                  <a:srgbClr val="002060"/>
                </a:solidFill>
              </a:rPr>
              <a:t>4) Physical Access</a:t>
            </a:r>
            <a:endParaRPr lang="zh-CN" altLang="zh-CN" sz="2400" dirty="0" smtClean="0">
              <a:solidFill>
                <a:srgbClr val="002060"/>
              </a:solidFill>
            </a:endParaRPr>
          </a:p>
          <a:p>
            <a:pPr algn="just">
              <a:spcBef>
                <a:spcPts val="600"/>
              </a:spcBef>
              <a:spcAft>
                <a:spcPts val="600"/>
              </a:spcAft>
            </a:pPr>
            <a:r>
              <a:rPr lang="en-US" altLang="zh-CN" sz="2400" b="1" dirty="0" smtClean="0">
                <a:solidFill>
                  <a:srgbClr val="002060"/>
                </a:solidFill>
              </a:rPr>
              <a:t>5) Benefit Systems</a:t>
            </a:r>
            <a:endParaRPr lang="zh-CN" altLang="zh-CN" sz="2400" dirty="0" smtClean="0">
              <a:solidFill>
                <a:srgbClr val="002060"/>
              </a:solidFill>
            </a:endParaRPr>
          </a:p>
          <a:p>
            <a:pPr algn="just">
              <a:spcBef>
                <a:spcPts val="600"/>
              </a:spcBef>
              <a:spcAft>
                <a:spcPts val="600"/>
              </a:spcAft>
            </a:pPr>
            <a:r>
              <a:rPr lang="en-US" altLang="zh-CN" sz="2400" b="1" dirty="0" smtClean="0">
                <a:solidFill>
                  <a:srgbClr val="002060"/>
                </a:solidFill>
              </a:rPr>
              <a:t>6) Immigration</a:t>
            </a:r>
          </a:p>
          <a:p>
            <a:pPr algn="just">
              <a:spcBef>
                <a:spcPts val="600"/>
              </a:spcBef>
              <a:spcAft>
                <a:spcPts val="600"/>
              </a:spcAft>
            </a:pPr>
            <a:r>
              <a:rPr lang="en-US" altLang="zh-CN" sz="2400" b="1" dirty="0" smtClean="0">
                <a:solidFill>
                  <a:srgbClr val="002060"/>
                </a:solidFill>
              </a:rPr>
              <a:t>7) National Identity</a:t>
            </a:r>
            <a:endParaRPr lang="zh-CN" altLang="zh-CN" sz="2400" dirty="0" smtClean="0">
              <a:solidFill>
                <a:srgbClr val="002060"/>
              </a:solidFill>
            </a:endParaRPr>
          </a:p>
          <a:p>
            <a:pPr algn="just">
              <a:spcBef>
                <a:spcPts val="600"/>
              </a:spcBef>
              <a:spcAft>
                <a:spcPts val="600"/>
              </a:spcAft>
            </a:pPr>
            <a:r>
              <a:rPr lang="en-US" altLang="zh-CN" sz="2400" b="1" dirty="0" smtClean="0">
                <a:solidFill>
                  <a:srgbClr val="002060"/>
                </a:solidFill>
              </a:rPr>
              <a:t>8) Telephone Systems</a:t>
            </a:r>
            <a:endParaRPr lang="zh-CN" altLang="zh-CN" sz="2400" dirty="0" smtClean="0">
              <a:solidFill>
                <a:srgbClr val="002060"/>
              </a:solidFill>
            </a:endParaRPr>
          </a:p>
          <a:p>
            <a:pPr algn="just">
              <a:spcBef>
                <a:spcPts val="600"/>
              </a:spcBef>
              <a:spcAft>
                <a:spcPts val="600"/>
              </a:spcAft>
            </a:pPr>
            <a:r>
              <a:rPr lang="en-US" altLang="zh-CN" sz="2400" b="1" dirty="0" smtClean="0">
                <a:solidFill>
                  <a:srgbClr val="002060"/>
                </a:solidFill>
              </a:rPr>
              <a:t>9) Time, Attendance and Monitoring</a:t>
            </a:r>
            <a:endParaRPr lang="zh-CN" altLang="zh-CN" sz="2400" dirty="0" smtClean="0">
              <a:solidFill>
                <a:srgbClr val="002060"/>
              </a:solidFill>
            </a:endParaRPr>
          </a:p>
          <a:p>
            <a:pPr algn="just">
              <a:spcBef>
                <a:spcPts val="600"/>
              </a:spcBef>
              <a:spcAft>
                <a:spcPts val="600"/>
              </a:spcAft>
            </a:pPr>
            <a:endParaRPr lang="zh-CN" altLang="zh-CN" sz="2400" dirty="0" smtClean="0">
              <a:solidFill>
                <a:srgbClr val="002060"/>
              </a:solidFill>
            </a:endParaRPr>
          </a:p>
          <a:p>
            <a:pPr algn="just">
              <a:spcBef>
                <a:spcPts val="600"/>
              </a:spcBef>
              <a:spcAft>
                <a:spcPts val="600"/>
              </a:spcAft>
            </a:pPr>
            <a:endParaRPr lang="zh-CN" altLang="en-US" sz="2400" dirty="0">
              <a:solidFill>
                <a:srgbClr val="002060"/>
              </a:solidFill>
            </a:endParaRPr>
          </a:p>
        </p:txBody>
      </p:sp>
      <p:sp>
        <p:nvSpPr>
          <p:cNvPr id="5" name="矩形 4"/>
          <p:cNvSpPr/>
          <p:nvPr/>
        </p:nvSpPr>
        <p:spPr>
          <a:xfrm>
            <a:off x="214282" y="928670"/>
            <a:ext cx="7072362" cy="500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rgbClr val="002060"/>
                </a:solidFill>
              </a:rPr>
              <a:t>Wide </a:t>
            </a:r>
            <a:r>
              <a:rPr lang="en-US" altLang="zh-CN" sz="2400" dirty="0" smtClean="0">
                <a:solidFill>
                  <a:srgbClr val="002060"/>
                </a:solidFill>
              </a:rPr>
              <a:t>applications in in industries and societies</a:t>
            </a:r>
            <a:endParaRPr lang="zh-CN" altLang="en-US" sz="2400" dirty="0">
              <a:solidFill>
                <a:srgbClr val="00206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472518" cy="1143000"/>
          </a:xfrm>
        </p:spPr>
        <p:txBody>
          <a:bodyPr>
            <a:normAutofit fontScale="90000"/>
          </a:bodyPr>
          <a:lstStyle/>
          <a:p>
            <a:r>
              <a:rPr lang="en-US" altLang="zh-CN" dirty="0" smtClean="0"/>
              <a:t>Research Challenges and Opportunities</a:t>
            </a:r>
            <a:endParaRPr lang="zh-CN" altLang="en-US" dirty="0"/>
          </a:p>
        </p:txBody>
      </p:sp>
      <p:sp>
        <p:nvSpPr>
          <p:cNvPr id="4" name="矩形 3"/>
          <p:cNvSpPr/>
          <p:nvPr/>
        </p:nvSpPr>
        <p:spPr>
          <a:xfrm>
            <a:off x="642910" y="1285860"/>
            <a:ext cx="8072494" cy="5357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spcBef>
                <a:spcPts val="600"/>
              </a:spcBef>
              <a:spcAft>
                <a:spcPts val="600"/>
              </a:spcAft>
            </a:pPr>
            <a:r>
              <a:rPr lang="en-US" altLang="zh-CN" sz="2400" dirty="0" smtClean="0">
                <a:solidFill>
                  <a:srgbClr val="002060"/>
                </a:solidFill>
              </a:rPr>
              <a:t>1. Biometrics systems can completely replace the conventional identification systems.</a:t>
            </a:r>
          </a:p>
          <a:p>
            <a:pPr marL="342900" indent="-342900" algn="just">
              <a:spcBef>
                <a:spcPts val="600"/>
              </a:spcBef>
              <a:spcAft>
                <a:spcPts val="600"/>
              </a:spcAft>
            </a:pPr>
            <a:r>
              <a:rPr lang="en-US" altLang="zh-CN" sz="2400" dirty="0" smtClean="0">
                <a:solidFill>
                  <a:srgbClr val="002060"/>
                </a:solidFill>
              </a:rPr>
              <a:t>2. Multi-biometrics systems can be widely used in identification systems. </a:t>
            </a:r>
          </a:p>
          <a:p>
            <a:pPr marL="342900" indent="-342900" algn="just">
              <a:spcBef>
                <a:spcPts val="600"/>
              </a:spcBef>
              <a:spcAft>
                <a:spcPts val="600"/>
              </a:spcAft>
            </a:pPr>
            <a:r>
              <a:rPr lang="en-US" altLang="zh-CN" sz="2400" dirty="0" smtClean="0">
                <a:solidFill>
                  <a:srgbClr val="002060"/>
                </a:solidFill>
              </a:rPr>
              <a:t>3. Low cost, efficient and effective identification performance. </a:t>
            </a:r>
          </a:p>
          <a:p>
            <a:pPr marL="342900" indent="-342900" algn="just">
              <a:spcBef>
                <a:spcPts val="600"/>
              </a:spcBef>
              <a:spcAft>
                <a:spcPts val="600"/>
              </a:spcAft>
            </a:pPr>
            <a:r>
              <a:rPr lang="en-US" altLang="zh-CN" sz="2400" dirty="0" smtClean="0">
                <a:solidFill>
                  <a:srgbClr val="002060"/>
                </a:solidFill>
              </a:rPr>
              <a:t>4. The thriving use biometrics for healthcare systems. </a:t>
            </a:r>
          </a:p>
          <a:p>
            <a:pPr marL="342900" indent="-342900" algn="just">
              <a:spcBef>
                <a:spcPts val="600"/>
              </a:spcBef>
              <a:spcAft>
                <a:spcPts val="600"/>
              </a:spcAft>
            </a:pPr>
            <a:r>
              <a:rPr lang="en-US" altLang="zh-CN" sz="2400" dirty="0" smtClean="0">
                <a:solidFill>
                  <a:srgbClr val="002060"/>
                </a:solidFill>
              </a:rPr>
              <a:t>5.Overcoming external limitations and influences in biometrics authentication. </a:t>
            </a:r>
          </a:p>
          <a:p>
            <a:pPr marL="342900" indent="-342900" algn="just">
              <a:spcBef>
                <a:spcPts val="600"/>
              </a:spcBef>
              <a:spcAft>
                <a:spcPts val="600"/>
              </a:spcAft>
            </a:pPr>
            <a:r>
              <a:rPr lang="en-US" altLang="zh-CN" sz="2400" dirty="0" smtClean="0">
                <a:solidFill>
                  <a:srgbClr val="002060"/>
                </a:solidFill>
              </a:rPr>
              <a:t>6. High-Resolution and the 3D Biometrics applications.</a:t>
            </a:r>
          </a:p>
          <a:p>
            <a:pPr marL="342900" indent="-342900" algn="just">
              <a:spcBef>
                <a:spcPts val="600"/>
              </a:spcBef>
              <a:spcAft>
                <a:spcPts val="600"/>
              </a:spcAft>
            </a:pPr>
            <a:r>
              <a:rPr lang="en-US" altLang="zh-CN" sz="2400" dirty="0" smtClean="0">
                <a:solidFill>
                  <a:srgbClr val="002060"/>
                </a:solidFill>
              </a:rPr>
              <a:t>7. Exploring new areas of biometric security.</a:t>
            </a:r>
            <a:endParaRPr lang="zh-CN" altLang="en-US" sz="2400" dirty="0">
              <a:solidFill>
                <a:srgbClr val="00206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14282" y="428604"/>
            <a:ext cx="8786874" cy="62865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Rectangle 3"/>
          <p:cNvSpPr txBox="1">
            <a:spLocks noChangeArrowheads="1"/>
          </p:cNvSpPr>
          <p:nvPr/>
        </p:nvSpPr>
        <p:spPr>
          <a:xfrm>
            <a:off x="355968" y="1466012"/>
            <a:ext cx="8197481" cy="4509338"/>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1" lang="en-US" altLang="zh-CN" sz="3200" b="0" i="0" u="none" strike="noStrike" kern="1200" cap="none" spc="0" normalizeH="0" baseline="0" noProof="0" dirty="0" smtClean="0">
                <a:ln>
                  <a:noFill/>
                </a:ln>
                <a:solidFill>
                  <a:schemeClr val="tx1"/>
                </a:solidFill>
                <a:effectLst/>
                <a:uLnTx/>
                <a:uFillTx/>
                <a:latin typeface="Times New Roman" pitchFamily="18" charset="0"/>
                <a:ea typeface="+mn-ea"/>
                <a:cs typeface="+mn-cs"/>
              </a:rPr>
              <a:t>Definition:</a:t>
            </a:r>
            <a:endParaRPr kumimoji="1" lang="zh-CN" altLang="en-US" sz="3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zh-CN" sz="3200" b="0" i="0" u="none" strike="noStrike" kern="1200" cap="none" spc="0" normalizeH="0" baseline="0" noProof="0" dirty="0" smtClean="0">
                <a:ln>
                  <a:noFill/>
                </a:ln>
                <a:solidFill>
                  <a:schemeClr val="tx1"/>
                </a:solidFill>
                <a:effectLst/>
                <a:uLnTx/>
                <a:uFillTx/>
                <a:latin typeface="Times New Roman" pitchFamily="18" charset="0"/>
                <a:ea typeface="+mn-ea"/>
                <a:cs typeface="+mn-cs"/>
              </a:rPr>
              <a:t>Biometrics combines biology technology and information technology to exploit physical features or behavioral features in human body to identify a person’s identity so as to replace or enhance traditional personal identification methods.</a:t>
            </a:r>
            <a:endParaRPr kumimoji="1" lang="zh-CN" altLang="en-US" sz="3200" b="0" i="0" u="none" strike="noStrike" kern="1200" cap="none" spc="0" normalizeH="0" baseline="0" noProof="0" dirty="0" smtClean="0">
              <a:ln>
                <a:noFill/>
              </a:ln>
              <a:solidFill>
                <a:schemeClr val="tx1"/>
              </a:solidFill>
              <a:effectLst/>
              <a:uLnTx/>
              <a:uFillTx/>
              <a:latin typeface="Times New Roman"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zh-CN" sz="3200" b="0" i="0" u="none" strike="noStrike" kern="1200" cap="none" spc="0" normalizeH="0" baseline="0" noProof="0" dirty="0" smtClean="0">
                <a:ln>
                  <a:noFill/>
                </a:ln>
                <a:solidFill>
                  <a:schemeClr val="tx1"/>
                </a:solidFill>
                <a:effectLst/>
                <a:uLnTx/>
                <a:uFillTx/>
                <a:latin typeface="Times New Roman" pitchFamily="18" charset="0"/>
                <a:ea typeface="+mn-ea"/>
                <a:cs typeface="+mn-cs"/>
              </a:rPr>
              <a:t>Including: Iris, Fingerprint, Face, </a:t>
            </a:r>
            <a:r>
              <a:rPr kumimoji="1" lang="en-US" altLang="zh-CN" sz="32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Palmprint</a:t>
            </a:r>
            <a:r>
              <a:rPr kumimoji="1" lang="en-US" altLang="zh-CN" sz="3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Signature, Hand Geometry, etc.</a:t>
            </a:r>
            <a:endParaRPr kumimoji="1" lang="zh-CN" altLang="en-US" sz="32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grpSp>
        <p:nvGrpSpPr>
          <p:cNvPr id="6" name="Group 4"/>
          <p:cNvGrpSpPr>
            <a:grpSpLocks/>
          </p:cNvGrpSpPr>
          <p:nvPr/>
        </p:nvGrpSpPr>
        <p:grpSpPr bwMode="auto">
          <a:xfrm>
            <a:off x="1000100" y="1571612"/>
            <a:ext cx="7286650" cy="3871926"/>
            <a:chOff x="612" y="1253"/>
            <a:chExt cx="4608" cy="2448"/>
          </a:xfrm>
        </p:grpSpPr>
        <p:sp>
          <p:nvSpPr>
            <p:cNvPr id="7" name="Text Box 5"/>
            <p:cNvSpPr txBox="1">
              <a:spLocks noChangeArrowheads="1"/>
            </p:cNvSpPr>
            <p:nvPr/>
          </p:nvSpPr>
          <p:spPr bwMode="auto">
            <a:xfrm>
              <a:off x="2532" y="1253"/>
              <a:ext cx="816" cy="236"/>
            </a:xfrm>
            <a:prstGeom prst="rect">
              <a:avLst/>
            </a:prstGeom>
            <a:solidFill>
              <a:srgbClr val="00FF00"/>
            </a:solidFill>
            <a:ln w="9525">
              <a:solidFill>
                <a:srgbClr val="000000"/>
              </a:solidFill>
              <a:miter lim="800000"/>
              <a:headEnd/>
              <a:tailEnd/>
            </a:ln>
          </p:spPr>
          <p:txBody>
            <a:bodyPr anchor="ctr" anchorCtr="1"/>
            <a:lstStyle/>
            <a:p>
              <a:pPr algn="l" fontAlgn="ctr">
                <a:lnSpc>
                  <a:spcPct val="70000"/>
                </a:lnSpc>
              </a:pPr>
              <a:r>
                <a:rPr lang="en-US" altLang="zh-CN" sz="1800" b="0" i="0" dirty="0">
                  <a:solidFill>
                    <a:schemeClr val="bg2"/>
                  </a:solidFill>
                  <a:effectLst/>
                  <a:latin typeface="Times New Roman" pitchFamily="18" charset="0"/>
                </a:rPr>
                <a:t>Biometrics</a:t>
              </a:r>
            </a:p>
          </p:txBody>
        </p:sp>
        <p:sp>
          <p:nvSpPr>
            <p:cNvPr id="8" name="Text Box 6"/>
            <p:cNvSpPr txBox="1">
              <a:spLocks noChangeArrowheads="1"/>
            </p:cNvSpPr>
            <p:nvPr/>
          </p:nvSpPr>
          <p:spPr bwMode="auto">
            <a:xfrm>
              <a:off x="1764" y="1877"/>
              <a:ext cx="689" cy="159"/>
            </a:xfrm>
            <a:prstGeom prst="rect">
              <a:avLst/>
            </a:prstGeom>
            <a:solidFill>
              <a:srgbClr val="00FF00"/>
            </a:solidFill>
            <a:ln w="9525">
              <a:noFill/>
              <a:miter lim="800000"/>
              <a:headEnd/>
              <a:tailEnd/>
            </a:ln>
          </p:spPr>
          <p:txBody>
            <a:bodyPr anchor="ctr" anchorCtr="1"/>
            <a:lstStyle/>
            <a:p>
              <a:pPr algn="l" fontAlgn="ctr">
                <a:lnSpc>
                  <a:spcPct val="70000"/>
                </a:lnSpc>
              </a:pPr>
              <a:r>
                <a:rPr lang="en-US" altLang="zh-CN" sz="1800" b="0" i="0">
                  <a:solidFill>
                    <a:schemeClr val="bg2"/>
                  </a:solidFill>
                  <a:effectLst/>
                  <a:latin typeface="Times New Roman" pitchFamily="18" charset="0"/>
                </a:rPr>
                <a:t>Physical</a:t>
              </a:r>
            </a:p>
          </p:txBody>
        </p:sp>
        <p:sp>
          <p:nvSpPr>
            <p:cNvPr id="9" name="Text Box 7"/>
            <p:cNvSpPr txBox="1">
              <a:spLocks noChangeArrowheads="1"/>
            </p:cNvSpPr>
            <p:nvPr/>
          </p:nvSpPr>
          <p:spPr bwMode="auto">
            <a:xfrm>
              <a:off x="3060" y="1877"/>
              <a:ext cx="816" cy="144"/>
            </a:xfrm>
            <a:prstGeom prst="rect">
              <a:avLst/>
            </a:prstGeom>
            <a:solidFill>
              <a:srgbClr val="00FF00"/>
            </a:solidFill>
            <a:ln w="9525">
              <a:noFill/>
              <a:miter lim="800000"/>
              <a:headEnd/>
              <a:tailEnd/>
            </a:ln>
          </p:spPr>
          <p:txBody>
            <a:bodyPr anchor="ctr" anchorCtr="1"/>
            <a:lstStyle/>
            <a:p>
              <a:pPr algn="l" fontAlgn="ctr">
                <a:lnSpc>
                  <a:spcPct val="70000"/>
                </a:lnSpc>
              </a:pPr>
              <a:r>
                <a:rPr lang="en-US" altLang="zh-CN" sz="1800" b="0" i="0">
                  <a:solidFill>
                    <a:schemeClr val="bg2"/>
                  </a:solidFill>
                  <a:effectLst/>
                  <a:latin typeface="Times New Roman" pitchFamily="18" charset="0"/>
                </a:rPr>
                <a:t>Behavioral</a:t>
              </a:r>
            </a:p>
          </p:txBody>
        </p:sp>
        <p:sp>
          <p:nvSpPr>
            <p:cNvPr id="10" name="Text Box 8"/>
            <p:cNvSpPr txBox="1">
              <a:spLocks noChangeArrowheads="1"/>
            </p:cNvSpPr>
            <p:nvPr/>
          </p:nvSpPr>
          <p:spPr bwMode="auto">
            <a:xfrm>
              <a:off x="1361" y="2337"/>
              <a:ext cx="435" cy="195"/>
            </a:xfrm>
            <a:prstGeom prst="rect">
              <a:avLst/>
            </a:prstGeom>
            <a:solidFill>
              <a:srgbClr val="00FF00"/>
            </a:solidFill>
            <a:ln w="9525">
              <a:noFill/>
              <a:miter lim="800000"/>
              <a:headEnd/>
              <a:tailEnd/>
            </a:ln>
          </p:spPr>
          <p:txBody>
            <a:bodyPr anchor="ctr" anchorCtr="1"/>
            <a:lstStyle/>
            <a:p>
              <a:pPr algn="l" fontAlgn="ctr">
                <a:lnSpc>
                  <a:spcPct val="70000"/>
                </a:lnSpc>
              </a:pPr>
              <a:r>
                <a:rPr lang="en-US" altLang="zh-CN" sz="1800" b="0" i="0">
                  <a:solidFill>
                    <a:schemeClr val="bg2"/>
                  </a:solidFill>
                  <a:effectLst/>
                  <a:latin typeface="Times New Roman" pitchFamily="18" charset="0"/>
                </a:rPr>
                <a:t>Head</a:t>
              </a:r>
            </a:p>
          </p:txBody>
        </p:sp>
        <p:sp>
          <p:nvSpPr>
            <p:cNvPr id="11" name="Text Box 9"/>
            <p:cNvSpPr txBox="1">
              <a:spLocks noChangeArrowheads="1"/>
            </p:cNvSpPr>
            <p:nvPr/>
          </p:nvSpPr>
          <p:spPr bwMode="auto">
            <a:xfrm>
              <a:off x="1967" y="2384"/>
              <a:ext cx="469" cy="148"/>
            </a:xfrm>
            <a:prstGeom prst="rect">
              <a:avLst/>
            </a:prstGeom>
            <a:solidFill>
              <a:srgbClr val="00FF00"/>
            </a:solidFill>
            <a:ln w="9525">
              <a:noFill/>
              <a:miter lim="800000"/>
              <a:headEnd/>
              <a:tailEnd/>
            </a:ln>
          </p:spPr>
          <p:txBody>
            <a:bodyPr anchor="ctr" anchorCtr="1"/>
            <a:lstStyle/>
            <a:p>
              <a:pPr algn="l" fontAlgn="ctr">
                <a:lnSpc>
                  <a:spcPct val="70000"/>
                </a:lnSpc>
              </a:pPr>
              <a:r>
                <a:rPr lang="en-US" altLang="zh-CN" sz="1800" b="0" i="0">
                  <a:solidFill>
                    <a:schemeClr val="bg2"/>
                  </a:solidFill>
                  <a:effectLst/>
                  <a:latin typeface="Times New Roman" pitchFamily="18" charset="0"/>
                </a:rPr>
                <a:t>Hand</a:t>
              </a:r>
            </a:p>
          </p:txBody>
        </p:sp>
        <p:sp>
          <p:nvSpPr>
            <p:cNvPr id="12" name="Text Box 10"/>
            <p:cNvSpPr txBox="1">
              <a:spLocks noChangeArrowheads="1"/>
            </p:cNvSpPr>
            <p:nvPr/>
          </p:nvSpPr>
          <p:spPr bwMode="auto">
            <a:xfrm>
              <a:off x="2868" y="2501"/>
              <a:ext cx="713" cy="187"/>
            </a:xfrm>
            <a:prstGeom prst="rect">
              <a:avLst/>
            </a:prstGeom>
            <a:solidFill>
              <a:srgbClr val="00FF00"/>
            </a:solidFill>
            <a:ln w="9525">
              <a:noFill/>
              <a:miter lim="800000"/>
              <a:headEnd/>
              <a:tailEnd/>
            </a:ln>
          </p:spPr>
          <p:txBody>
            <a:bodyPr anchor="ctr" anchorCtr="1"/>
            <a:lstStyle/>
            <a:p>
              <a:pPr algn="l" fontAlgn="ctr">
                <a:lnSpc>
                  <a:spcPct val="70000"/>
                </a:lnSpc>
              </a:pPr>
              <a:r>
                <a:rPr lang="en-US" altLang="zh-CN" sz="1800" b="0" i="0">
                  <a:solidFill>
                    <a:schemeClr val="bg2"/>
                  </a:solidFill>
                  <a:effectLst/>
                  <a:latin typeface="Times New Roman" pitchFamily="18" charset="0"/>
                </a:rPr>
                <a:t>Signature</a:t>
              </a:r>
            </a:p>
          </p:txBody>
        </p:sp>
        <p:sp>
          <p:nvSpPr>
            <p:cNvPr id="13" name="Text Box 11"/>
            <p:cNvSpPr txBox="1">
              <a:spLocks noChangeArrowheads="1"/>
            </p:cNvSpPr>
            <p:nvPr/>
          </p:nvSpPr>
          <p:spPr bwMode="auto">
            <a:xfrm>
              <a:off x="3702" y="2478"/>
              <a:ext cx="524" cy="217"/>
            </a:xfrm>
            <a:prstGeom prst="rect">
              <a:avLst/>
            </a:prstGeom>
            <a:solidFill>
              <a:srgbClr val="00FF00"/>
            </a:solidFill>
            <a:ln w="9525">
              <a:noFill/>
              <a:miter lim="800000"/>
              <a:headEnd/>
              <a:tailEnd/>
            </a:ln>
          </p:spPr>
          <p:txBody>
            <a:bodyPr anchor="ctr" anchorCtr="1"/>
            <a:lstStyle/>
            <a:p>
              <a:pPr algn="l" fontAlgn="ctr">
                <a:lnSpc>
                  <a:spcPct val="70000"/>
                </a:lnSpc>
              </a:pPr>
              <a:r>
                <a:rPr lang="en-US" altLang="zh-CN" sz="1800" b="0" i="0">
                  <a:solidFill>
                    <a:schemeClr val="bg2"/>
                  </a:solidFill>
                  <a:effectLst/>
                  <a:latin typeface="Times New Roman" pitchFamily="18" charset="0"/>
                </a:rPr>
                <a:t>Voice</a:t>
              </a:r>
            </a:p>
          </p:txBody>
        </p:sp>
        <p:sp>
          <p:nvSpPr>
            <p:cNvPr id="14" name="Text Box 12"/>
            <p:cNvSpPr txBox="1">
              <a:spLocks noChangeArrowheads="1"/>
            </p:cNvSpPr>
            <p:nvPr/>
          </p:nvSpPr>
          <p:spPr bwMode="auto">
            <a:xfrm>
              <a:off x="4428" y="2196"/>
              <a:ext cx="792" cy="545"/>
            </a:xfrm>
            <a:prstGeom prst="rect">
              <a:avLst/>
            </a:prstGeom>
            <a:solidFill>
              <a:srgbClr val="00FF00"/>
            </a:solidFill>
            <a:ln w="9525">
              <a:noFill/>
              <a:miter lim="800000"/>
              <a:headEnd/>
              <a:tailEnd/>
            </a:ln>
          </p:spPr>
          <p:txBody>
            <a:bodyPr anchor="ctr" anchorCtr="1"/>
            <a:lstStyle/>
            <a:p>
              <a:pPr algn="l" fontAlgn="ctr">
                <a:lnSpc>
                  <a:spcPct val="60000"/>
                </a:lnSpc>
              </a:pPr>
              <a:r>
                <a:rPr lang="en-US" altLang="zh-CN" sz="1800" b="0" i="0">
                  <a:solidFill>
                    <a:schemeClr val="bg2"/>
                  </a:solidFill>
                  <a:effectLst/>
                  <a:latin typeface="Times New Roman" pitchFamily="18" charset="0"/>
                </a:rPr>
                <a:t>Others</a:t>
              </a:r>
            </a:p>
            <a:p>
              <a:pPr algn="l" fontAlgn="ctr">
                <a:lnSpc>
                  <a:spcPct val="80000"/>
                </a:lnSpc>
              </a:pPr>
              <a:r>
                <a:rPr lang="en-US" altLang="zh-CN" sz="1800" b="0" i="0">
                  <a:solidFill>
                    <a:schemeClr val="bg2"/>
                  </a:solidFill>
                  <a:effectLst/>
                  <a:latin typeface="Times New Roman" pitchFamily="18" charset="0"/>
                </a:rPr>
                <a:t>(Gesture, gait, Keystroke</a:t>
              </a:r>
              <a:r>
                <a:rPr lang="en-US" altLang="zh-CN" sz="1800" b="0" i="0">
                  <a:effectLst/>
                  <a:latin typeface="Times New Roman" pitchFamily="18" charset="0"/>
                </a:rPr>
                <a:t>)</a:t>
              </a:r>
            </a:p>
          </p:txBody>
        </p:sp>
        <p:sp>
          <p:nvSpPr>
            <p:cNvPr id="15" name="Text Box 13"/>
            <p:cNvSpPr txBox="1">
              <a:spLocks noChangeArrowheads="1"/>
            </p:cNvSpPr>
            <p:nvPr/>
          </p:nvSpPr>
          <p:spPr bwMode="auto">
            <a:xfrm>
              <a:off x="612" y="2772"/>
              <a:ext cx="426" cy="209"/>
            </a:xfrm>
            <a:prstGeom prst="rect">
              <a:avLst/>
            </a:prstGeom>
            <a:solidFill>
              <a:srgbClr val="00FF00"/>
            </a:solidFill>
            <a:ln w="9525">
              <a:noFill/>
              <a:miter lim="800000"/>
              <a:headEnd/>
              <a:tailEnd/>
            </a:ln>
          </p:spPr>
          <p:txBody>
            <a:bodyPr anchor="ctr" anchorCtr="1"/>
            <a:lstStyle/>
            <a:p>
              <a:pPr algn="l" fontAlgn="ctr">
                <a:lnSpc>
                  <a:spcPct val="60000"/>
                </a:lnSpc>
              </a:pPr>
              <a:r>
                <a:rPr lang="en-US" altLang="zh-CN" sz="1800" b="0" i="0">
                  <a:solidFill>
                    <a:schemeClr val="bg2"/>
                  </a:solidFill>
                  <a:effectLst/>
                  <a:latin typeface="Times New Roman" pitchFamily="18" charset="0"/>
                </a:rPr>
                <a:t>Face</a:t>
              </a:r>
            </a:p>
          </p:txBody>
        </p:sp>
        <p:sp>
          <p:nvSpPr>
            <p:cNvPr id="16" name="Text Box 14"/>
            <p:cNvSpPr txBox="1">
              <a:spLocks noChangeArrowheads="1"/>
            </p:cNvSpPr>
            <p:nvPr/>
          </p:nvSpPr>
          <p:spPr bwMode="auto">
            <a:xfrm>
              <a:off x="919" y="3139"/>
              <a:ext cx="317" cy="226"/>
            </a:xfrm>
            <a:prstGeom prst="rect">
              <a:avLst/>
            </a:prstGeom>
            <a:solidFill>
              <a:srgbClr val="00FF00"/>
            </a:solidFill>
            <a:ln w="9525">
              <a:noFill/>
              <a:miter lim="800000"/>
              <a:headEnd/>
              <a:tailEnd/>
            </a:ln>
          </p:spPr>
          <p:txBody>
            <a:bodyPr anchor="ctr" anchorCtr="1"/>
            <a:lstStyle/>
            <a:p>
              <a:pPr algn="l" fontAlgn="ctr">
                <a:lnSpc>
                  <a:spcPct val="70000"/>
                </a:lnSpc>
              </a:pPr>
              <a:r>
                <a:rPr lang="en-US" altLang="zh-CN" sz="1800" b="0" i="0">
                  <a:solidFill>
                    <a:schemeClr val="bg2"/>
                  </a:solidFill>
                  <a:effectLst/>
                  <a:latin typeface="Times New Roman" pitchFamily="18" charset="0"/>
                </a:rPr>
                <a:t>Iris</a:t>
              </a:r>
            </a:p>
          </p:txBody>
        </p:sp>
        <p:sp>
          <p:nvSpPr>
            <p:cNvPr id="17" name="Text Box 15"/>
            <p:cNvSpPr txBox="1">
              <a:spLocks noChangeArrowheads="1"/>
            </p:cNvSpPr>
            <p:nvPr/>
          </p:nvSpPr>
          <p:spPr bwMode="auto">
            <a:xfrm>
              <a:off x="2148" y="3461"/>
              <a:ext cx="864" cy="240"/>
            </a:xfrm>
            <a:prstGeom prst="rect">
              <a:avLst/>
            </a:prstGeom>
            <a:solidFill>
              <a:srgbClr val="00FF00"/>
            </a:solidFill>
            <a:ln w="9525">
              <a:noFill/>
              <a:miter lim="800000"/>
              <a:headEnd/>
              <a:tailEnd/>
            </a:ln>
          </p:spPr>
          <p:txBody>
            <a:bodyPr anchor="ctr" anchorCtr="1"/>
            <a:lstStyle/>
            <a:p>
              <a:pPr algn="l" fontAlgn="ctr">
                <a:lnSpc>
                  <a:spcPct val="70000"/>
                </a:lnSpc>
              </a:pPr>
              <a:r>
                <a:rPr lang="en-US" altLang="zh-CN" sz="1800" b="0" i="0">
                  <a:solidFill>
                    <a:schemeClr val="bg2"/>
                  </a:solidFill>
                  <a:effectLst/>
                  <a:latin typeface="Times New Roman" pitchFamily="18" charset="0"/>
                </a:rPr>
                <a:t>Fingerprint</a:t>
              </a:r>
            </a:p>
          </p:txBody>
        </p:sp>
        <p:sp>
          <p:nvSpPr>
            <p:cNvPr id="18" name="Text Box 16"/>
            <p:cNvSpPr txBox="1">
              <a:spLocks noChangeArrowheads="1"/>
            </p:cNvSpPr>
            <p:nvPr/>
          </p:nvSpPr>
          <p:spPr bwMode="auto">
            <a:xfrm>
              <a:off x="3863" y="3138"/>
              <a:ext cx="1117" cy="227"/>
            </a:xfrm>
            <a:prstGeom prst="rect">
              <a:avLst/>
            </a:prstGeom>
            <a:solidFill>
              <a:srgbClr val="00FF00"/>
            </a:solidFill>
            <a:ln w="9525">
              <a:noFill/>
              <a:miter lim="800000"/>
              <a:headEnd/>
              <a:tailEnd/>
            </a:ln>
          </p:spPr>
          <p:txBody>
            <a:bodyPr anchor="ctr" anchorCtr="1"/>
            <a:lstStyle/>
            <a:p>
              <a:pPr algn="l" fontAlgn="ctr">
                <a:lnSpc>
                  <a:spcPct val="70000"/>
                </a:lnSpc>
              </a:pPr>
              <a:r>
                <a:rPr lang="en-US" altLang="zh-CN" sz="1800" b="0" i="0">
                  <a:solidFill>
                    <a:schemeClr val="bg2"/>
                  </a:solidFill>
                  <a:effectLst/>
                  <a:latin typeface="Times New Roman" pitchFamily="18" charset="0"/>
                </a:rPr>
                <a:t>Hand Geometry</a:t>
              </a:r>
            </a:p>
          </p:txBody>
        </p:sp>
        <p:sp>
          <p:nvSpPr>
            <p:cNvPr id="19" name="Text Box 17"/>
            <p:cNvSpPr txBox="1">
              <a:spLocks noChangeArrowheads="1"/>
            </p:cNvSpPr>
            <p:nvPr/>
          </p:nvSpPr>
          <p:spPr bwMode="auto">
            <a:xfrm>
              <a:off x="3156" y="3461"/>
              <a:ext cx="720" cy="240"/>
            </a:xfrm>
            <a:prstGeom prst="rect">
              <a:avLst/>
            </a:prstGeom>
            <a:solidFill>
              <a:srgbClr val="00FF00"/>
            </a:solidFill>
            <a:ln w="9525">
              <a:noFill/>
              <a:miter lim="800000"/>
              <a:headEnd/>
              <a:tailEnd/>
            </a:ln>
          </p:spPr>
          <p:txBody>
            <a:bodyPr anchor="ctr" anchorCtr="1"/>
            <a:lstStyle/>
            <a:p>
              <a:pPr algn="l" fontAlgn="ctr">
                <a:lnSpc>
                  <a:spcPct val="70000"/>
                </a:lnSpc>
              </a:pPr>
              <a:r>
                <a:rPr lang="en-US" altLang="zh-CN" sz="1800" b="0" i="0">
                  <a:solidFill>
                    <a:schemeClr val="bg2"/>
                  </a:solidFill>
                  <a:effectLst/>
                  <a:latin typeface="Times New Roman" pitchFamily="18" charset="0"/>
                </a:rPr>
                <a:t>Palmprint</a:t>
              </a:r>
            </a:p>
          </p:txBody>
        </p:sp>
        <p:sp>
          <p:nvSpPr>
            <p:cNvPr id="20" name="Line 18"/>
            <p:cNvSpPr>
              <a:spLocks noChangeShapeType="1"/>
            </p:cNvSpPr>
            <p:nvPr/>
          </p:nvSpPr>
          <p:spPr bwMode="auto">
            <a:xfrm flipH="1">
              <a:off x="2128" y="1489"/>
              <a:ext cx="646" cy="377"/>
            </a:xfrm>
            <a:prstGeom prst="line">
              <a:avLst/>
            </a:prstGeom>
            <a:noFill/>
            <a:ln w="9525">
              <a:solidFill>
                <a:srgbClr val="FF0000"/>
              </a:solidFill>
              <a:round/>
              <a:headEnd/>
              <a:tailEnd type="triangle" w="med" len="med"/>
            </a:ln>
          </p:spPr>
          <p:txBody>
            <a:bodyPr anchor="ctr" anchorCtr="1"/>
            <a:lstStyle/>
            <a:p>
              <a:endParaRPr lang="zh-CN" altLang="en-US"/>
            </a:p>
          </p:txBody>
        </p:sp>
        <p:sp>
          <p:nvSpPr>
            <p:cNvPr id="21" name="Line 19"/>
            <p:cNvSpPr>
              <a:spLocks noChangeShapeType="1"/>
            </p:cNvSpPr>
            <p:nvPr/>
          </p:nvSpPr>
          <p:spPr bwMode="auto">
            <a:xfrm>
              <a:off x="2774" y="1489"/>
              <a:ext cx="726" cy="377"/>
            </a:xfrm>
            <a:prstGeom prst="line">
              <a:avLst/>
            </a:prstGeom>
            <a:noFill/>
            <a:ln w="9525">
              <a:solidFill>
                <a:srgbClr val="FF0000"/>
              </a:solidFill>
              <a:round/>
              <a:headEnd/>
              <a:tailEnd type="triangle" w="med" len="med"/>
            </a:ln>
          </p:spPr>
          <p:txBody>
            <a:bodyPr anchor="ctr" anchorCtr="1"/>
            <a:lstStyle/>
            <a:p>
              <a:endParaRPr lang="zh-CN" altLang="en-US"/>
            </a:p>
          </p:txBody>
        </p:sp>
        <p:sp>
          <p:nvSpPr>
            <p:cNvPr id="22" name="Line 20"/>
            <p:cNvSpPr>
              <a:spLocks noChangeShapeType="1"/>
            </p:cNvSpPr>
            <p:nvPr/>
          </p:nvSpPr>
          <p:spPr bwMode="auto">
            <a:xfrm flipH="1">
              <a:off x="1822" y="2054"/>
              <a:ext cx="346" cy="313"/>
            </a:xfrm>
            <a:prstGeom prst="line">
              <a:avLst/>
            </a:prstGeom>
            <a:noFill/>
            <a:ln w="9525">
              <a:solidFill>
                <a:srgbClr val="FF0000"/>
              </a:solidFill>
              <a:round/>
              <a:headEnd/>
              <a:tailEnd type="triangle" w="med" len="med"/>
            </a:ln>
          </p:spPr>
          <p:txBody>
            <a:bodyPr anchor="ctr" anchorCtr="1"/>
            <a:lstStyle/>
            <a:p>
              <a:endParaRPr lang="zh-CN" altLang="en-US"/>
            </a:p>
          </p:txBody>
        </p:sp>
        <p:sp>
          <p:nvSpPr>
            <p:cNvPr id="23" name="Line 21"/>
            <p:cNvSpPr>
              <a:spLocks noChangeShapeType="1"/>
            </p:cNvSpPr>
            <p:nvPr/>
          </p:nvSpPr>
          <p:spPr bwMode="auto">
            <a:xfrm>
              <a:off x="2168" y="2054"/>
              <a:ext cx="93" cy="315"/>
            </a:xfrm>
            <a:prstGeom prst="line">
              <a:avLst/>
            </a:prstGeom>
            <a:noFill/>
            <a:ln w="9525">
              <a:solidFill>
                <a:srgbClr val="FF0000"/>
              </a:solidFill>
              <a:round/>
              <a:headEnd/>
              <a:tailEnd type="triangle" w="med" len="med"/>
            </a:ln>
          </p:spPr>
          <p:txBody>
            <a:bodyPr anchor="ctr" anchorCtr="1"/>
            <a:lstStyle/>
            <a:p>
              <a:endParaRPr lang="zh-CN" altLang="en-US"/>
            </a:p>
          </p:txBody>
        </p:sp>
        <p:sp>
          <p:nvSpPr>
            <p:cNvPr id="24" name="Line 22"/>
            <p:cNvSpPr>
              <a:spLocks noChangeShapeType="1"/>
            </p:cNvSpPr>
            <p:nvPr/>
          </p:nvSpPr>
          <p:spPr bwMode="auto">
            <a:xfrm flipH="1">
              <a:off x="3177" y="2054"/>
              <a:ext cx="260" cy="424"/>
            </a:xfrm>
            <a:prstGeom prst="line">
              <a:avLst/>
            </a:prstGeom>
            <a:noFill/>
            <a:ln w="9525">
              <a:solidFill>
                <a:srgbClr val="FF0000"/>
              </a:solidFill>
              <a:round/>
              <a:headEnd/>
              <a:tailEnd type="triangle" w="med" len="med"/>
            </a:ln>
          </p:spPr>
          <p:txBody>
            <a:bodyPr anchor="ctr" anchorCtr="1"/>
            <a:lstStyle/>
            <a:p>
              <a:endParaRPr lang="zh-CN" altLang="en-US"/>
            </a:p>
          </p:txBody>
        </p:sp>
        <p:sp>
          <p:nvSpPr>
            <p:cNvPr id="25" name="Line 23"/>
            <p:cNvSpPr>
              <a:spLocks noChangeShapeType="1"/>
            </p:cNvSpPr>
            <p:nvPr/>
          </p:nvSpPr>
          <p:spPr bwMode="auto">
            <a:xfrm>
              <a:off x="3460" y="2054"/>
              <a:ext cx="444" cy="424"/>
            </a:xfrm>
            <a:prstGeom prst="line">
              <a:avLst/>
            </a:prstGeom>
            <a:noFill/>
            <a:ln w="9525">
              <a:solidFill>
                <a:srgbClr val="FF0000"/>
              </a:solidFill>
              <a:round/>
              <a:headEnd/>
              <a:tailEnd type="triangle" w="med" len="med"/>
            </a:ln>
          </p:spPr>
          <p:txBody>
            <a:bodyPr anchor="ctr" anchorCtr="1"/>
            <a:lstStyle/>
            <a:p>
              <a:endParaRPr lang="zh-CN" altLang="en-US"/>
            </a:p>
          </p:txBody>
        </p:sp>
        <p:sp>
          <p:nvSpPr>
            <p:cNvPr id="26" name="Line 24"/>
            <p:cNvSpPr>
              <a:spLocks noChangeShapeType="1"/>
            </p:cNvSpPr>
            <p:nvPr/>
          </p:nvSpPr>
          <p:spPr bwMode="auto">
            <a:xfrm>
              <a:off x="3460" y="2054"/>
              <a:ext cx="968" cy="283"/>
            </a:xfrm>
            <a:prstGeom prst="line">
              <a:avLst/>
            </a:prstGeom>
            <a:noFill/>
            <a:ln w="9525">
              <a:solidFill>
                <a:srgbClr val="FF0000"/>
              </a:solidFill>
              <a:round/>
              <a:headEnd/>
              <a:tailEnd type="triangle" w="med" len="med"/>
            </a:ln>
          </p:spPr>
          <p:txBody>
            <a:bodyPr anchor="ctr" anchorCtr="1"/>
            <a:lstStyle/>
            <a:p>
              <a:endParaRPr lang="zh-CN" altLang="en-US"/>
            </a:p>
          </p:txBody>
        </p:sp>
        <p:sp>
          <p:nvSpPr>
            <p:cNvPr id="27" name="Line 25"/>
            <p:cNvSpPr>
              <a:spLocks noChangeShapeType="1"/>
            </p:cNvSpPr>
            <p:nvPr/>
          </p:nvSpPr>
          <p:spPr bwMode="auto">
            <a:xfrm flipH="1">
              <a:off x="1038" y="2525"/>
              <a:ext cx="546" cy="283"/>
            </a:xfrm>
            <a:prstGeom prst="line">
              <a:avLst/>
            </a:prstGeom>
            <a:noFill/>
            <a:ln w="9525">
              <a:solidFill>
                <a:srgbClr val="FF0000"/>
              </a:solidFill>
              <a:round/>
              <a:headEnd/>
              <a:tailEnd type="triangle" w="med" len="med"/>
            </a:ln>
          </p:spPr>
          <p:txBody>
            <a:bodyPr anchor="ctr" anchorCtr="1"/>
            <a:lstStyle/>
            <a:p>
              <a:endParaRPr lang="zh-CN" altLang="en-US"/>
            </a:p>
          </p:txBody>
        </p:sp>
        <p:sp>
          <p:nvSpPr>
            <p:cNvPr id="28" name="Line 26"/>
            <p:cNvSpPr>
              <a:spLocks noChangeShapeType="1"/>
            </p:cNvSpPr>
            <p:nvPr/>
          </p:nvSpPr>
          <p:spPr bwMode="auto">
            <a:xfrm flipH="1">
              <a:off x="1200" y="2525"/>
              <a:ext cx="382" cy="613"/>
            </a:xfrm>
            <a:prstGeom prst="line">
              <a:avLst/>
            </a:prstGeom>
            <a:noFill/>
            <a:ln w="9525">
              <a:solidFill>
                <a:srgbClr val="FF0000"/>
              </a:solidFill>
              <a:round/>
              <a:headEnd/>
              <a:tailEnd type="triangle" w="med" len="med"/>
            </a:ln>
          </p:spPr>
          <p:txBody>
            <a:bodyPr anchor="ctr" anchorCtr="1"/>
            <a:lstStyle/>
            <a:p>
              <a:endParaRPr lang="zh-CN" altLang="en-US"/>
            </a:p>
          </p:txBody>
        </p:sp>
        <p:sp>
          <p:nvSpPr>
            <p:cNvPr id="29" name="Line 27"/>
            <p:cNvSpPr>
              <a:spLocks noChangeShapeType="1"/>
            </p:cNvSpPr>
            <p:nvPr/>
          </p:nvSpPr>
          <p:spPr bwMode="auto">
            <a:xfrm>
              <a:off x="1603" y="2525"/>
              <a:ext cx="162" cy="754"/>
            </a:xfrm>
            <a:prstGeom prst="line">
              <a:avLst/>
            </a:prstGeom>
            <a:noFill/>
            <a:ln w="9525">
              <a:solidFill>
                <a:srgbClr val="FF0000"/>
              </a:solidFill>
              <a:round/>
              <a:headEnd/>
              <a:tailEnd type="triangle" w="med" len="med"/>
            </a:ln>
          </p:spPr>
          <p:txBody>
            <a:bodyPr anchor="ctr" anchorCtr="1"/>
            <a:lstStyle/>
            <a:p>
              <a:endParaRPr lang="zh-CN" altLang="en-US"/>
            </a:p>
          </p:txBody>
        </p:sp>
        <p:sp>
          <p:nvSpPr>
            <p:cNvPr id="30" name="Line 28"/>
            <p:cNvSpPr>
              <a:spLocks noChangeShapeType="1"/>
            </p:cNvSpPr>
            <p:nvPr/>
          </p:nvSpPr>
          <p:spPr bwMode="auto">
            <a:xfrm>
              <a:off x="2261" y="2531"/>
              <a:ext cx="109" cy="890"/>
            </a:xfrm>
            <a:prstGeom prst="line">
              <a:avLst/>
            </a:prstGeom>
            <a:noFill/>
            <a:ln w="9525">
              <a:solidFill>
                <a:srgbClr val="FF0000"/>
              </a:solidFill>
              <a:round/>
              <a:headEnd/>
              <a:tailEnd type="triangle" w="med" len="med"/>
            </a:ln>
          </p:spPr>
          <p:txBody>
            <a:bodyPr anchor="ctr" anchorCtr="1"/>
            <a:lstStyle/>
            <a:p>
              <a:endParaRPr lang="zh-CN" altLang="en-US"/>
            </a:p>
          </p:txBody>
        </p:sp>
        <p:sp>
          <p:nvSpPr>
            <p:cNvPr id="31" name="Line 29"/>
            <p:cNvSpPr>
              <a:spLocks noChangeShapeType="1"/>
            </p:cNvSpPr>
            <p:nvPr/>
          </p:nvSpPr>
          <p:spPr bwMode="auto">
            <a:xfrm>
              <a:off x="2261" y="2531"/>
              <a:ext cx="1562" cy="654"/>
            </a:xfrm>
            <a:prstGeom prst="line">
              <a:avLst/>
            </a:prstGeom>
            <a:noFill/>
            <a:ln w="9525">
              <a:solidFill>
                <a:srgbClr val="FF0000"/>
              </a:solidFill>
              <a:round/>
              <a:headEnd/>
              <a:tailEnd type="triangle" w="med" len="med"/>
            </a:ln>
          </p:spPr>
          <p:txBody>
            <a:bodyPr anchor="ctr" anchorCtr="1"/>
            <a:lstStyle/>
            <a:p>
              <a:endParaRPr lang="zh-CN" altLang="en-US"/>
            </a:p>
          </p:txBody>
        </p:sp>
        <p:sp>
          <p:nvSpPr>
            <p:cNvPr id="32" name="Line 30"/>
            <p:cNvSpPr>
              <a:spLocks noChangeShapeType="1"/>
            </p:cNvSpPr>
            <p:nvPr/>
          </p:nvSpPr>
          <p:spPr bwMode="auto">
            <a:xfrm>
              <a:off x="2292" y="2549"/>
              <a:ext cx="1056" cy="864"/>
            </a:xfrm>
            <a:prstGeom prst="line">
              <a:avLst/>
            </a:prstGeom>
            <a:noFill/>
            <a:ln w="12700">
              <a:solidFill>
                <a:srgbClr val="FF0000"/>
              </a:solidFill>
              <a:round/>
              <a:headEnd/>
              <a:tailEnd type="triangle" w="med" len="med"/>
            </a:ln>
            <a:effectLst/>
          </p:spPr>
          <p:txBody>
            <a:bodyPr wrap="none" lIns="63500" tIns="25400" rIns="63500" bIns="25400" anchor="ctr" anchorCtr="1">
              <a:spAutoFit/>
            </a:bodyPr>
            <a:lstStyle/>
            <a:p>
              <a:endParaRPr lang="zh-CN" altLang="en-US"/>
            </a:p>
          </p:txBody>
        </p:sp>
      </p:grpSp>
      <p:sp>
        <p:nvSpPr>
          <p:cNvPr id="33" name="Rectangle 31"/>
          <p:cNvSpPr>
            <a:spLocks noChangeArrowheads="1"/>
          </p:cNvSpPr>
          <p:nvPr/>
        </p:nvSpPr>
        <p:spPr bwMode="auto">
          <a:xfrm>
            <a:off x="1619250" y="333375"/>
            <a:ext cx="5940425" cy="1143000"/>
          </a:xfrm>
          <a:prstGeom prst="rect">
            <a:avLst/>
          </a:prstGeom>
          <a:noFill/>
          <a:ln w="12700">
            <a:noFill/>
            <a:miter lim="800000"/>
            <a:headEnd/>
            <a:tailEnd/>
          </a:ln>
          <a:effectLst/>
        </p:spPr>
        <p:txBody>
          <a:bodyPr anchor="ctr"/>
          <a:lstStyle/>
          <a:p>
            <a:pPr algn="l">
              <a:lnSpc>
                <a:spcPct val="85000"/>
              </a:lnSpc>
            </a:pPr>
            <a:r>
              <a:rPr lang="en-US" altLang="zh-CN" sz="4000" dirty="0">
                <a:solidFill>
                  <a:schemeClr val="hlink"/>
                </a:solidFill>
                <a:effectLst>
                  <a:outerShdw blurRad="38100" dist="38100" dir="2700000" algn="tl">
                    <a:srgbClr val="C0C0C0"/>
                  </a:outerShdw>
                </a:effectLst>
                <a:ea typeface="黑体" pitchFamily="49" charset="-122"/>
              </a:rPr>
              <a:t>Introduction to Biometrics</a:t>
            </a:r>
            <a:endParaRPr lang="zh-CN" altLang="en-US" sz="2800" dirty="0">
              <a:solidFill>
                <a:schemeClr val="hlink"/>
              </a:solidFill>
              <a:effectLst>
                <a:outerShdw blurRad="38100" dist="38100" dir="2700000" algn="tl">
                  <a:srgbClr val="C0C0C0"/>
                </a:outerShdw>
              </a:effectLst>
              <a:ea typeface="黑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solidFill>
                  <a:schemeClr val="hlink"/>
                </a:solidFill>
                <a:effectLst>
                  <a:outerShdw blurRad="38100" dist="38100" dir="2700000" algn="tl">
                    <a:srgbClr val="C0C0C0"/>
                  </a:outerShdw>
                </a:effectLst>
                <a:ea typeface="黑体" pitchFamily="49" charset="-122"/>
              </a:rPr>
              <a:t>Biometrics eve</a:t>
            </a:r>
            <a:endParaRPr lang="zh-CN" altLang="en-US" dirty="0"/>
          </a:p>
        </p:txBody>
      </p:sp>
      <p:sp>
        <p:nvSpPr>
          <p:cNvPr id="5" name="圆角矩形 4"/>
          <p:cNvSpPr/>
          <p:nvPr/>
        </p:nvSpPr>
        <p:spPr>
          <a:xfrm>
            <a:off x="686616" y="1499336"/>
            <a:ext cx="4500594"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 Knowledge-based personal identification </a:t>
            </a:r>
          </a:p>
        </p:txBody>
      </p:sp>
      <p:sp>
        <p:nvSpPr>
          <p:cNvPr id="6" name="圆角矩形 5"/>
          <p:cNvSpPr/>
          <p:nvPr/>
        </p:nvSpPr>
        <p:spPr>
          <a:xfrm>
            <a:off x="674007" y="4371141"/>
            <a:ext cx="4500594"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Token-based personal identification </a:t>
            </a:r>
            <a:endParaRPr lang="zh-CN" altLang="en-US" dirty="0"/>
          </a:p>
        </p:txBody>
      </p:sp>
      <p:pic>
        <p:nvPicPr>
          <p:cNvPr id="7" name="图片 6" descr="密码1.png"/>
          <p:cNvPicPr>
            <a:picLocks noChangeAspect="1"/>
          </p:cNvPicPr>
          <p:nvPr/>
        </p:nvPicPr>
        <p:blipFill>
          <a:blip r:embed="rId2" cstate="print"/>
          <a:stretch>
            <a:fillRect/>
          </a:stretch>
        </p:blipFill>
        <p:spPr>
          <a:xfrm>
            <a:off x="6572264" y="428604"/>
            <a:ext cx="2333333" cy="3571429"/>
          </a:xfrm>
          <a:prstGeom prst="rect">
            <a:avLst/>
          </a:prstGeom>
        </p:spPr>
      </p:pic>
      <p:pic>
        <p:nvPicPr>
          <p:cNvPr id="9" name="图片 8" descr="密码4.png"/>
          <p:cNvPicPr>
            <a:picLocks noChangeAspect="1"/>
          </p:cNvPicPr>
          <p:nvPr/>
        </p:nvPicPr>
        <p:blipFill>
          <a:blip r:embed="rId3" cstate="print"/>
          <a:stretch>
            <a:fillRect/>
          </a:stretch>
        </p:blipFill>
        <p:spPr>
          <a:xfrm>
            <a:off x="785786" y="2428868"/>
            <a:ext cx="1428728" cy="1902970"/>
          </a:xfrm>
          <a:prstGeom prst="rect">
            <a:avLst/>
          </a:prstGeom>
        </p:spPr>
      </p:pic>
      <p:pic>
        <p:nvPicPr>
          <p:cNvPr id="11" name="图片 10" descr="密码8.png"/>
          <p:cNvPicPr>
            <a:picLocks noChangeAspect="1"/>
          </p:cNvPicPr>
          <p:nvPr/>
        </p:nvPicPr>
        <p:blipFill>
          <a:blip r:embed="rId4" cstate="print"/>
          <a:stretch>
            <a:fillRect/>
          </a:stretch>
        </p:blipFill>
        <p:spPr>
          <a:xfrm>
            <a:off x="4714876" y="2571744"/>
            <a:ext cx="2580953" cy="1800000"/>
          </a:xfrm>
          <a:prstGeom prst="rect">
            <a:avLst/>
          </a:prstGeom>
        </p:spPr>
      </p:pic>
      <p:pic>
        <p:nvPicPr>
          <p:cNvPr id="12" name="图片 11" descr="密码55.png"/>
          <p:cNvPicPr>
            <a:picLocks noChangeAspect="1"/>
          </p:cNvPicPr>
          <p:nvPr/>
        </p:nvPicPr>
        <p:blipFill>
          <a:blip r:embed="rId5" cstate="print"/>
          <a:stretch>
            <a:fillRect/>
          </a:stretch>
        </p:blipFill>
        <p:spPr>
          <a:xfrm>
            <a:off x="2643174" y="2714620"/>
            <a:ext cx="1988927" cy="1323734"/>
          </a:xfrm>
          <a:prstGeom prst="rect">
            <a:avLst/>
          </a:prstGeom>
        </p:spPr>
      </p:pic>
      <p:pic>
        <p:nvPicPr>
          <p:cNvPr id="13" name="图片 12" descr="token5.png"/>
          <p:cNvPicPr>
            <a:picLocks noChangeAspect="1"/>
          </p:cNvPicPr>
          <p:nvPr/>
        </p:nvPicPr>
        <p:blipFill>
          <a:blip r:embed="rId6" cstate="print"/>
          <a:stretch>
            <a:fillRect/>
          </a:stretch>
        </p:blipFill>
        <p:spPr>
          <a:xfrm>
            <a:off x="6782076" y="4404843"/>
            <a:ext cx="2361924" cy="2453157"/>
          </a:xfrm>
          <a:prstGeom prst="rect">
            <a:avLst/>
          </a:prstGeom>
        </p:spPr>
      </p:pic>
      <p:pic>
        <p:nvPicPr>
          <p:cNvPr id="14" name="图片 13" descr="token1.png"/>
          <p:cNvPicPr>
            <a:picLocks noChangeAspect="1"/>
          </p:cNvPicPr>
          <p:nvPr/>
        </p:nvPicPr>
        <p:blipFill>
          <a:blip r:embed="rId7" cstate="print"/>
          <a:stretch>
            <a:fillRect/>
          </a:stretch>
        </p:blipFill>
        <p:spPr>
          <a:xfrm>
            <a:off x="1000100" y="5299555"/>
            <a:ext cx="2542725" cy="1558445"/>
          </a:xfrm>
          <a:prstGeom prst="rect">
            <a:avLst/>
          </a:prstGeom>
        </p:spPr>
      </p:pic>
      <p:pic>
        <p:nvPicPr>
          <p:cNvPr id="15" name="图片 14" descr="token2.png"/>
          <p:cNvPicPr>
            <a:picLocks noChangeAspect="1"/>
          </p:cNvPicPr>
          <p:nvPr/>
        </p:nvPicPr>
        <p:blipFill>
          <a:blip r:embed="rId8" cstate="print"/>
          <a:stretch>
            <a:fillRect/>
          </a:stretch>
        </p:blipFill>
        <p:spPr>
          <a:xfrm>
            <a:off x="3786182" y="5305666"/>
            <a:ext cx="2423344" cy="15523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ox(in)">
                                      <p:cBhvr>
                                        <p:cTn id="25" dur="500"/>
                                        <p:tgtEl>
                                          <p:spTgt spid="14"/>
                                        </p:tgtEl>
                                      </p:cBhvr>
                                    </p:animEffect>
                                  </p:childTnLst>
                                </p:cTn>
                              </p:par>
                              <p:par>
                                <p:cTn id="26" presetID="4" presetClass="entr" presetSubtype="16"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ox(in)">
                                      <p:cBhvr>
                                        <p:cTn id="28" dur="500"/>
                                        <p:tgtEl>
                                          <p:spTgt spid="15"/>
                                        </p:tgtEl>
                                      </p:cBhvr>
                                    </p:animEffect>
                                  </p:childTnLst>
                                </p:cTn>
                              </p:par>
                              <p:par>
                                <p:cTn id="29" presetID="4" presetClass="entr" presetSubtype="16"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ox(in)">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solidFill>
                  <a:schemeClr val="hlink"/>
                </a:solidFill>
                <a:effectLst>
                  <a:outerShdw blurRad="38100" dist="38100" dir="2700000" algn="tl">
                    <a:srgbClr val="C0C0C0"/>
                  </a:outerShdw>
                </a:effectLst>
                <a:ea typeface="黑体" pitchFamily="49" charset="-122"/>
              </a:rPr>
              <a:t>Biometrics Emergence</a:t>
            </a:r>
            <a:endParaRPr lang="zh-CN" altLang="en-US" dirty="0"/>
          </a:p>
        </p:txBody>
      </p:sp>
      <p:sp>
        <p:nvSpPr>
          <p:cNvPr id="4" name="圆角矩形 3"/>
          <p:cNvSpPr/>
          <p:nvPr/>
        </p:nvSpPr>
        <p:spPr>
          <a:xfrm>
            <a:off x="500034" y="1285860"/>
            <a:ext cx="8358246" cy="52149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r>
              <a:rPr lang="en-US" altLang="zh-CN" sz="2800" dirty="0" smtClean="0">
                <a:solidFill>
                  <a:srgbClr val="7030A0"/>
                </a:solidFill>
              </a:rPr>
              <a:t>1.Alphonse Bertillon developed and then practiced the idea of using a number of body measurements for criminal identification in the mid-19th century.</a:t>
            </a:r>
          </a:p>
          <a:p>
            <a:pPr marL="342900" indent="-342900" algn="just"/>
            <a:endParaRPr lang="en-US" altLang="zh-CN" sz="2800" dirty="0" smtClean="0">
              <a:solidFill>
                <a:srgbClr val="7030A0"/>
              </a:solidFill>
            </a:endParaRPr>
          </a:p>
          <a:p>
            <a:pPr marL="342900" indent="-342900" algn="just"/>
            <a:r>
              <a:rPr lang="en-US" altLang="zh-CN" sz="2800" dirty="0" smtClean="0">
                <a:solidFill>
                  <a:srgbClr val="7030A0"/>
                </a:solidFill>
              </a:rPr>
              <a:t>2.People discovered the distinctiveness of the human fingerprints in the late 19th century.</a:t>
            </a:r>
          </a:p>
          <a:p>
            <a:pPr marL="342900" indent="-342900" algn="just"/>
            <a:endParaRPr lang="en-US" altLang="zh-CN" sz="2800" dirty="0" smtClean="0">
              <a:solidFill>
                <a:srgbClr val="7030A0"/>
              </a:solidFill>
            </a:endParaRPr>
          </a:p>
          <a:p>
            <a:pPr marL="342900" indent="-342900" algn="just"/>
            <a:r>
              <a:rPr lang="en-US" altLang="zh-CN" sz="2800" dirty="0" smtClean="0">
                <a:solidFill>
                  <a:srgbClr val="7030A0"/>
                </a:solidFill>
              </a:rPr>
              <a:t>3.Fingerprint identification (The earliest biometrics).</a:t>
            </a:r>
          </a:p>
          <a:p>
            <a:pPr marL="342900" indent="-342900" algn="just"/>
            <a:endParaRPr lang="en-US" altLang="zh-CN" sz="2800" dirty="0" smtClean="0">
              <a:solidFill>
                <a:srgbClr val="7030A0"/>
              </a:solidFill>
            </a:endParaRPr>
          </a:p>
          <a:p>
            <a:pPr marL="342900" indent="-342900" algn="just"/>
            <a:endParaRPr lang="en-US" altLang="zh-CN" sz="2800" dirty="0" smtClean="0">
              <a:solidFill>
                <a:srgbClr val="7030A0"/>
              </a:solidFill>
            </a:endParaRPr>
          </a:p>
          <a:p>
            <a:pPr marL="342900" indent="-342900" algn="just"/>
            <a:endParaRPr lang="en-US" altLang="zh-CN" sz="2800" dirty="0" smtClean="0">
              <a:solidFill>
                <a:srgbClr val="7030A0"/>
              </a:solidFill>
            </a:endParaRPr>
          </a:p>
          <a:p>
            <a:pPr marL="342900" indent="-342900" algn="just"/>
            <a:endParaRPr lang="zh-CN" altLang="en-US" sz="2800" dirty="0">
              <a:solidFill>
                <a:srgbClr val="7030A0"/>
              </a:solidFill>
            </a:endParaRPr>
          </a:p>
        </p:txBody>
      </p:sp>
      <p:pic>
        <p:nvPicPr>
          <p:cNvPr id="131074" name="Picture 2"/>
          <p:cNvPicPr>
            <a:picLocks noChangeAspect="1" noChangeArrowheads="1"/>
          </p:cNvPicPr>
          <p:nvPr/>
        </p:nvPicPr>
        <p:blipFill>
          <a:blip r:embed="rId2" cstate="print"/>
          <a:srcRect/>
          <a:stretch>
            <a:fillRect/>
          </a:stretch>
        </p:blipFill>
        <p:spPr bwMode="auto">
          <a:xfrm>
            <a:off x="1500166" y="4486478"/>
            <a:ext cx="1587468" cy="2371522"/>
          </a:xfrm>
          <a:prstGeom prst="rect">
            <a:avLst/>
          </a:prstGeom>
          <a:noFill/>
          <a:ln w="9525">
            <a:noFill/>
            <a:miter lim="800000"/>
            <a:headEnd/>
            <a:tailEnd/>
          </a:ln>
          <a:effectLst/>
        </p:spPr>
      </p:pic>
      <p:pic>
        <p:nvPicPr>
          <p:cNvPr id="131075" name="Picture 3"/>
          <p:cNvPicPr>
            <a:picLocks noChangeAspect="1" noChangeArrowheads="1"/>
          </p:cNvPicPr>
          <p:nvPr/>
        </p:nvPicPr>
        <p:blipFill>
          <a:blip r:embed="rId3" cstate="print"/>
          <a:srcRect/>
          <a:stretch>
            <a:fillRect/>
          </a:stretch>
        </p:blipFill>
        <p:spPr bwMode="auto">
          <a:xfrm>
            <a:off x="5786446" y="4514850"/>
            <a:ext cx="2333625" cy="2343150"/>
          </a:xfrm>
          <a:prstGeom prst="rect">
            <a:avLst/>
          </a:prstGeom>
          <a:noFill/>
          <a:ln w="9525">
            <a:noFill/>
            <a:miter lim="800000"/>
            <a:headEnd/>
            <a:tailEnd/>
          </a:ln>
          <a:effectLst/>
        </p:spPr>
      </p:pic>
      <p:pic>
        <p:nvPicPr>
          <p:cNvPr id="131076" name="Picture 4"/>
          <p:cNvPicPr>
            <a:picLocks noChangeAspect="1" noChangeArrowheads="1"/>
          </p:cNvPicPr>
          <p:nvPr/>
        </p:nvPicPr>
        <p:blipFill>
          <a:blip r:embed="rId4" cstate="print"/>
          <a:srcRect/>
          <a:stretch>
            <a:fillRect/>
          </a:stretch>
        </p:blipFill>
        <p:spPr bwMode="auto">
          <a:xfrm>
            <a:off x="3428992" y="5143512"/>
            <a:ext cx="2171704" cy="148012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074"/>
                                        </p:tgtEl>
                                        <p:attrNameLst>
                                          <p:attrName>style.visibility</p:attrName>
                                        </p:attrNameLst>
                                      </p:cBhvr>
                                      <p:to>
                                        <p:strVal val="visible"/>
                                      </p:to>
                                    </p:set>
                                    <p:anim calcmode="lin" valueType="num">
                                      <p:cBhvr additive="base">
                                        <p:cTn id="7" dur="500" fill="hold"/>
                                        <p:tgtEl>
                                          <p:spTgt spid="131074"/>
                                        </p:tgtEl>
                                        <p:attrNameLst>
                                          <p:attrName>ppt_x</p:attrName>
                                        </p:attrNameLst>
                                      </p:cBhvr>
                                      <p:tavLst>
                                        <p:tav tm="0">
                                          <p:val>
                                            <p:strVal val="#ppt_x"/>
                                          </p:val>
                                        </p:tav>
                                        <p:tav tm="100000">
                                          <p:val>
                                            <p:strVal val="#ppt_x"/>
                                          </p:val>
                                        </p:tav>
                                      </p:tavLst>
                                    </p:anim>
                                    <p:anim calcmode="lin" valueType="num">
                                      <p:cBhvr additive="base">
                                        <p:cTn id="8" dur="500" fill="hold"/>
                                        <p:tgtEl>
                                          <p:spTgt spid="131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1076"/>
                                        </p:tgtEl>
                                        <p:attrNameLst>
                                          <p:attrName>style.visibility</p:attrName>
                                        </p:attrNameLst>
                                      </p:cBhvr>
                                      <p:to>
                                        <p:strVal val="visible"/>
                                      </p:to>
                                    </p:set>
                                    <p:anim calcmode="lin" valueType="num">
                                      <p:cBhvr additive="base">
                                        <p:cTn id="11" dur="500" fill="hold"/>
                                        <p:tgtEl>
                                          <p:spTgt spid="131076"/>
                                        </p:tgtEl>
                                        <p:attrNameLst>
                                          <p:attrName>ppt_x</p:attrName>
                                        </p:attrNameLst>
                                      </p:cBhvr>
                                      <p:tavLst>
                                        <p:tav tm="0">
                                          <p:val>
                                            <p:strVal val="#ppt_x"/>
                                          </p:val>
                                        </p:tav>
                                        <p:tav tm="100000">
                                          <p:val>
                                            <p:strVal val="#ppt_x"/>
                                          </p:val>
                                        </p:tav>
                                      </p:tavLst>
                                    </p:anim>
                                    <p:anim calcmode="lin" valueType="num">
                                      <p:cBhvr additive="base">
                                        <p:cTn id="12" dur="500" fill="hold"/>
                                        <p:tgtEl>
                                          <p:spTgt spid="13107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1075"/>
                                        </p:tgtEl>
                                        <p:attrNameLst>
                                          <p:attrName>style.visibility</p:attrName>
                                        </p:attrNameLst>
                                      </p:cBhvr>
                                      <p:to>
                                        <p:strVal val="visible"/>
                                      </p:to>
                                    </p:set>
                                    <p:anim calcmode="lin" valueType="num">
                                      <p:cBhvr additive="base">
                                        <p:cTn id="15" dur="500" fill="hold"/>
                                        <p:tgtEl>
                                          <p:spTgt spid="131075"/>
                                        </p:tgtEl>
                                        <p:attrNameLst>
                                          <p:attrName>ppt_x</p:attrName>
                                        </p:attrNameLst>
                                      </p:cBhvr>
                                      <p:tavLst>
                                        <p:tav tm="0">
                                          <p:val>
                                            <p:strVal val="#ppt_x"/>
                                          </p:val>
                                        </p:tav>
                                        <p:tav tm="100000">
                                          <p:val>
                                            <p:strVal val="#ppt_x"/>
                                          </p:val>
                                        </p:tav>
                                      </p:tavLst>
                                    </p:anim>
                                    <p:anim calcmode="lin" valueType="num">
                                      <p:cBhvr additive="base">
                                        <p:cTn id="16" dur="500" fill="hold"/>
                                        <p:tgtEl>
                                          <p:spTgt spid="131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Text Box 2"/>
          <p:cNvSpPr txBox="1">
            <a:spLocks noChangeArrowheads="1"/>
          </p:cNvSpPr>
          <p:nvPr/>
        </p:nvSpPr>
        <p:spPr bwMode="auto">
          <a:xfrm>
            <a:off x="1071538" y="1911346"/>
            <a:ext cx="7329487" cy="946150"/>
          </a:xfrm>
          <a:prstGeom prst="rect">
            <a:avLst/>
          </a:prstGeom>
          <a:noFill/>
          <a:ln w="9525">
            <a:noFill/>
            <a:miter lim="800000"/>
            <a:headEnd/>
            <a:tailEnd/>
          </a:ln>
          <a:effectLst/>
        </p:spPr>
        <p:txBody>
          <a:bodyPr>
            <a:spAutoFit/>
          </a:bodyPr>
          <a:lstStyle/>
          <a:p>
            <a:pPr algn="l" eaLnBrk="1" hangingPunct="1">
              <a:lnSpc>
                <a:spcPct val="100000"/>
              </a:lnSpc>
            </a:pPr>
            <a:r>
              <a:rPr lang="zh-CN" altLang="en-US" sz="2400" b="0" i="0" dirty="0">
                <a:effectLst/>
                <a:sym typeface="Monotype Sorts" pitchFamily="2" charset="2"/>
              </a:rPr>
              <a:t></a:t>
            </a:r>
            <a:r>
              <a:rPr lang="zh-CN" altLang="en-US" sz="2400" dirty="0">
                <a:effectLst>
                  <a:outerShdw blurRad="38100" dist="38100" dir="2700000" algn="tl">
                    <a:srgbClr val="C0C0C0"/>
                  </a:outerShdw>
                </a:effectLst>
                <a:sym typeface="Monotype Sorts" pitchFamily="2" charset="2"/>
              </a:rPr>
              <a:t> </a:t>
            </a:r>
            <a:r>
              <a:rPr lang="en-US" altLang="zh-CN" sz="2800" b="0" i="0" dirty="0">
                <a:effectLst/>
                <a:latin typeface="Verdana" pitchFamily="34" charset="0"/>
              </a:rPr>
              <a:t>Identification: </a:t>
            </a:r>
          </a:p>
          <a:p>
            <a:pPr algn="l" eaLnBrk="1" hangingPunct="1">
              <a:lnSpc>
                <a:spcPct val="100000"/>
              </a:lnSpc>
            </a:pPr>
            <a:r>
              <a:rPr lang="en-US" altLang="zh-CN" sz="2800" b="0" i="0" dirty="0">
                <a:effectLst/>
                <a:latin typeface="Verdana" pitchFamily="34" charset="0"/>
              </a:rPr>
              <a:t>  </a:t>
            </a:r>
            <a:r>
              <a:rPr lang="en-US" altLang="zh-CN" sz="2800" b="0" i="0" dirty="0">
                <a:solidFill>
                  <a:srgbClr val="CC00CC"/>
                </a:solidFill>
                <a:effectLst/>
                <a:latin typeface="Verdana" pitchFamily="34" charset="0"/>
              </a:rPr>
              <a:t>One-to-many matching</a:t>
            </a:r>
          </a:p>
        </p:txBody>
      </p:sp>
      <p:sp>
        <p:nvSpPr>
          <p:cNvPr id="901123" name="Text Box 3"/>
          <p:cNvSpPr txBox="1">
            <a:spLocks noChangeArrowheads="1"/>
          </p:cNvSpPr>
          <p:nvPr/>
        </p:nvSpPr>
        <p:spPr bwMode="auto">
          <a:xfrm>
            <a:off x="1181100" y="3505200"/>
            <a:ext cx="6873875" cy="946150"/>
          </a:xfrm>
          <a:prstGeom prst="rect">
            <a:avLst/>
          </a:prstGeom>
          <a:noFill/>
          <a:ln w="9525">
            <a:noFill/>
            <a:miter lim="800000"/>
            <a:headEnd/>
            <a:tailEnd/>
          </a:ln>
          <a:effectLst/>
        </p:spPr>
        <p:txBody>
          <a:bodyPr>
            <a:spAutoFit/>
          </a:bodyPr>
          <a:lstStyle/>
          <a:p>
            <a:pPr algn="l" eaLnBrk="1" hangingPunct="1">
              <a:lnSpc>
                <a:spcPct val="100000"/>
              </a:lnSpc>
            </a:pPr>
            <a:r>
              <a:rPr lang="zh-CN" altLang="en-US" sz="2400" b="0" i="0" dirty="0">
                <a:effectLst/>
                <a:sym typeface="Monotype Sorts" pitchFamily="2" charset="2"/>
              </a:rPr>
              <a:t></a:t>
            </a:r>
            <a:r>
              <a:rPr lang="zh-CN" altLang="en-US" sz="2400" dirty="0">
                <a:effectLst>
                  <a:outerShdw blurRad="38100" dist="38100" dir="2700000" algn="tl">
                    <a:srgbClr val="C0C0C0"/>
                  </a:outerShdw>
                </a:effectLst>
                <a:sym typeface="Monotype Sorts" pitchFamily="2" charset="2"/>
              </a:rPr>
              <a:t> </a:t>
            </a:r>
            <a:r>
              <a:rPr lang="en-US" altLang="zh-CN" sz="2800" b="0" i="0" dirty="0">
                <a:effectLst/>
                <a:latin typeface="Verdana" pitchFamily="34" charset="0"/>
              </a:rPr>
              <a:t>Verification: </a:t>
            </a:r>
          </a:p>
          <a:p>
            <a:pPr algn="l" eaLnBrk="1" hangingPunct="1">
              <a:lnSpc>
                <a:spcPct val="100000"/>
              </a:lnSpc>
            </a:pPr>
            <a:r>
              <a:rPr lang="en-US" altLang="zh-CN" sz="2800" b="0" i="0" dirty="0">
                <a:effectLst/>
                <a:latin typeface="Verdana" pitchFamily="34" charset="0"/>
              </a:rPr>
              <a:t>  </a:t>
            </a:r>
            <a:r>
              <a:rPr lang="en-US" altLang="zh-CN" sz="2800" b="0" i="0" dirty="0">
                <a:solidFill>
                  <a:srgbClr val="CC00CC"/>
                </a:solidFill>
                <a:effectLst/>
                <a:latin typeface="Verdana" pitchFamily="34" charset="0"/>
              </a:rPr>
              <a:t>One-to-one matching</a:t>
            </a:r>
          </a:p>
        </p:txBody>
      </p:sp>
      <p:sp>
        <p:nvSpPr>
          <p:cNvPr id="901124" name="Text Box 4"/>
          <p:cNvSpPr txBox="1">
            <a:spLocks noChangeArrowheads="1"/>
          </p:cNvSpPr>
          <p:nvPr/>
        </p:nvSpPr>
        <p:spPr bwMode="auto">
          <a:xfrm>
            <a:off x="1333500" y="2895600"/>
            <a:ext cx="5540375" cy="457200"/>
          </a:xfrm>
          <a:prstGeom prst="rect">
            <a:avLst/>
          </a:prstGeom>
          <a:noFill/>
          <a:ln w="9525">
            <a:noFill/>
            <a:miter lim="800000"/>
            <a:headEnd/>
            <a:tailEnd/>
          </a:ln>
          <a:effectLst/>
        </p:spPr>
        <p:txBody>
          <a:bodyPr wrap="none">
            <a:spAutoFit/>
          </a:bodyPr>
          <a:lstStyle/>
          <a:p>
            <a:pPr algn="l" eaLnBrk="1" hangingPunct="1">
              <a:lnSpc>
                <a:spcPct val="100000"/>
              </a:lnSpc>
            </a:pPr>
            <a:r>
              <a:rPr lang="en-US" altLang="zh-CN" sz="2400" b="0" dirty="0">
                <a:solidFill>
                  <a:schemeClr val="accent2"/>
                </a:solidFill>
                <a:effectLst/>
                <a:latin typeface="Comic Sans MS" pitchFamily="66" charset="0"/>
              </a:rPr>
              <a:t> Who does this fingerprint belong to?</a:t>
            </a:r>
          </a:p>
        </p:txBody>
      </p:sp>
      <p:sp>
        <p:nvSpPr>
          <p:cNvPr id="901125" name="Text Box 5"/>
          <p:cNvSpPr txBox="1">
            <a:spLocks noChangeArrowheads="1"/>
          </p:cNvSpPr>
          <p:nvPr/>
        </p:nvSpPr>
        <p:spPr bwMode="auto">
          <a:xfrm>
            <a:off x="1181100" y="4495800"/>
            <a:ext cx="6781800" cy="457200"/>
          </a:xfrm>
          <a:prstGeom prst="rect">
            <a:avLst/>
          </a:prstGeom>
          <a:noFill/>
          <a:ln w="9525">
            <a:noFill/>
            <a:miter lim="800000"/>
            <a:headEnd/>
            <a:tailEnd/>
          </a:ln>
          <a:effectLst/>
        </p:spPr>
        <p:txBody>
          <a:bodyPr>
            <a:spAutoFit/>
          </a:bodyPr>
          <a:lstStyle/>
          <a:p>
            <a:pPr algn="l" eaLnBrk="1" hangingPunct="1">
              <a:lnSpc>
                <a:spcPct val="100000"/>
              </a:lnSpc>
            </a:pPr>
            <a:r>
              <a:rPr lang="en-US" altLang="zh-CN" sz="2400" b="0" dirty="0">
                <a:solidFill>
                  <a:schemeClr val="accent2"/>
                </a:solidFill>
                <a:effectLst/>
                <a:latin typeface="Comic Sans MS" pitchFamily="66" charset="0"/>
              </a:rPr>
              <a:t>   Does this fingerprint belong to Joe Smith?</a:t>
            </a:r>
          </a:p>
        </p:txBody>
      </p:sp>
      <p:sp>
        <p:nvSpPr>
          <p:cNvPr id="901126" name="Text Box 6"/>
          <p:cNvSpPr txBox="1">
            <a:spLocks noChangeArrowheads="1"/>
          </p:cNvSpPr>
          <p:nvPr/>
        </p:nvSpPr>
        <p:spPr bwMode="auto">
          <a:xfrm>
            <a:off x="1181100" y="5105400"/>
            <a:ext cx="7734300" cy="946150"/>
          </a:xfrm>
          <a:prstGeom prst="rect">
            <a:avLst/>
          </a:prstGeom>
          <a:noFill/>
          <a:ln w="9525">
            <a:noFill/>
            <a:miter lim="800000"/>
            <a:headEnd/>
            <a:tailEnd/>
          </a:ln>
          <a:effectLst/>
        </p:spPr>
        <p:txBody>
          <a:bodyPr>
            <a:spAutoFit/>
          </a:bodyPr>
          <a:lstStyle/>
          <a:p>
            <a:pPr marL="292100" indent="-292100" algn="l" eaLnBrk="1" hangingPunct="1">
              <a:lnSpc>
                <a:spcPct val="100000"/>
              </a:lnSpc>
            </a:pPr>
            <a:r>
              <a:rPr lang="zh-CN" altLang="en-US" sz="2400" b="0" i="0" dirty="0">
                <a:effectLst/>
                <a:sym typeface="Monotype Sorts" pitchFamily="2" charset="2"/>
              </a:rPr>
              <a:t></a:t>
            </a:r>
            <a:r>
              <a:rPr lang="zh-CN" altLang="en-US" sz="2400" dirty="0">
                <a:effectLst>
                  <a:outerShdw blurRad="38100" dist="38100" dir="2700000" algn="tl">
                    <a:srgbClr val="C0C0C0"/>
                  </a:outerShdw>
                </a:effectLst>
                <a:sym typeface="Monotype Sorts" pitchFamily="2" charset="2"/>
              </a:rPr>
              <a:t> </a:t>
            </a:r>
            <a:r>
              <a:rPr lang="en-US" altLang="zh-CN" sz="2800" b="0" i="0" dirty="0">
                <a:effectLst/>
                <a:latin typeface="Verdana" pitchFamily="34" charset="0"/>
              </a:rPr>
              <a:t>Identification is </a:t>
            </a:r>
            <a:r>
              <a:rPr lang="en-US" altLang="zh-CN" sz="2800" b="0" dirty="0">
                <a:effectLst/>
                <a:latin typeface="Verdana" pitchFamily="34" charset="0"/>
              </a:rPr>
              <a:t>a much harder problem</a:t>
            </a:r>
            <a:r>
              <a:rPr lang="en-US" altLang="zh-CN" sz="2800" b="0" i="0" dirty="0">
                <a:effectLst/>
                <a:latin typeface="Verdana" pitchFamily="34" charset="0"/>
              </a:rPr>
              <a:t>    than verification</a:t>
            </a:r>
          </a:p>
        </p:txBody>
      </p:sp>
      <p:sp>
        <p:nvSpPr>
          <p:cNvPr id="901127" name="Text Box 7"/>
          <p:cNvSpPr txBox="1">
            <a:spLocks noChangeArrowheads="1"/>
          </p:cNvSpPr>
          <p:nvPr/>
        </p:nvSpPr>
        <p:spPr bwMode="auto">
          <a:xfrm>
            <a:off x="1476375" y="6035675"/>
            <a:ext cx="7086600" cy="822325"/>
          </a:xfrm>
          <a:prstGeom prst="rect">
            <a:avLst/>
          </a:prstGeom>
          <a:noFill/>
          <a:ln w="9525">
            <a:noFill/>
            <a:miter lim="800000"/>
            <a:headEnd/>
            <a:tailEnd/>
          </a:ln>
          <a:effectLst/>
        </p:spPr>
        <p:txBody>
          <a:bodyPr>
            <a:spAutoFit/>
          </a:bodyPr>
          <a:lstStyle/>
          <a:p>
            <a:pPr algn="l" eaLnBrk="1" hangingPunct="1">
              <a:lnSpc>
                <a:spcPct val="100000"/>
              </a:lnSpc>
            </a:pPr>
            <a:r>
              <a:rPr lang="en-US" altLang="zh-CN" sz="2400" b="0" dirty="0">
                <a:solidFill>
                  <a:schemeClr val="accent2"/>
                </a:solidFill>
                <a:effectLst/>
                <a:latin typeface="Comic Sans MS" pitchFamily="66" charset="0"/>
              </a:rPr>
              <a:t>because an identification system must perform a large number of comparisons.</a:t>
            </a:r>
          </a:p>
        </p:txBody>
      </p:sp>
      <p:sp>
        <p:nvSpPr>
          <p:cNvPr id="901128" name="Rectangle 8"/>
          <p:cNvSpPr>
            <a:spLocks noChangeArrowheads="1"/>
          </p:cNvSpPr>
          <p:nvPr/>
        </p:nvSpPr>
        <p:spPr bwMode="auto">
          <a:xfrm>
            <a:off x="785786" y="1196963"/>
            <a:ext cx="8686800" cy="526363"/>
          </a:xfrm>
          <a:prstGeom prst="rect">
            <a:avLst/>
          </a:prstGeom>
          <a:noFill/>
          <a:ln w="12700">
            <a:noFill/>
            <a:miter lim="800000"/>
            <a:headEnd/>
            <a:tailEnd/>
          </a:ln>
          <a:effectLst/>
        </p:spPr>
        <p:txBody>
          <a:bodyPr lIns="63500" tIns="25400" rIns="63500" bIns="25400">
            <a:spAutoFit/>
          </a:bodyPr>
          <a:lstStyle/>
          <a:p>
            <a:pPr algn="l">
              <a:lnSpc>
                <a:spcPct val="85000"/>
              </a:lnSpc>
            </a:pPr>
            <a:r>
              <a:rPr lang="en-US" altLang="zh-CN" sz="3600" dirty="0" smtClean="0">
                <a:solidFill>
                  <a:srgbClr val="002060"/>
                </a:solidFill>
                <a:effectLst>
                  <a:outerShdw blurRad="38100" dist="38100" dir="2700000" algn="tl">
                    <a:srgbClr val="C0C0C0"/>
                  </a:outerShdw>
                </a:effectLst>
              </a:rPr>
              <a:t>1. Two </a:t>
            </a:r>
            <a:r>
              <a:rPr lang="en-US" altLang="zh-CN" sz="3600" dirty="0">
                <a:solidFill>
                  <a:srgbClr val="002060"/>
                </a:solidFill>
                <a:effectLst>
                  <a:outerShdw blurRad="38100" dist="38100" dir="2700000" algn="tl">
                    <a:srgbClr val="C0C0C0"/>
                  </a:outerShdw>
                </a:effectLst>
              </a:rPr>
              <a:t>Types of Biometric Systems</a:t>
            </a:r>
            <a:endParaRPr lang="en-US" altLang="zh-CN" sz="3600" i="0" dirty="0">
              <a:solidFill>
                <a:srgbClr val="002060"/>
              </a:solidFill>
              <a:effectLst>
                <a:outerShdw blurRad="38100" dist="38100" dir="2700000" algn="tl">
                  <a:srgbClr val="C0C0C0"/>
                </a:outerShdw>
              </a:effectLst>
            </a:endParaRPr>
          </a:p>
        </p:txBody>
      </p:sp>
      <p:sp>
        <p:nvSpPr>
          <p:cNvPr id="9" name="标题 1"/>
          <p:cNvSpPr txBox="1">
            <a:spLocks/>
          </p:cNvSpPr>
          <p:nvPr/>
        </p:nvSpPr>
        <p:spPr>
          <a:xfrm>
            <a:off x="700118" y="274638"/>
            <a:ext cx="8229600" cy="1143000"/>
          </a:xfrm>
          <a:prstGeom prst="rect">
            <a:avLst/>
          </a:prstGeom>
        </p:spPr>
        <p:txBody>
          <a:bodyPr>
            <a:normAutofit/>
          </a:bodyPr>
          <a:lstStyle/>
          <a:p>
            <a:r>
              <a:rPr lang="en-US" altLang="zh-CN" sz="4400" dirty="0" smtClean="0">
                <a:solidFill>
                  <a:schemeClr val="hlink"/>
                </a:solidFill>
                <a:effectLst>
                  <a:outerShdw blurRad="38100" dist="38100" dir="2700000" algn="tl">
                    <a:srgbClr val="C0C0C0"/>
                  </a:outerShdw>
                </a:effectLst>
                <a:ea typeface="黑体" pitchFamily="49" charset="-122"/>
              </a:rPr>
              <a:t>Biometrics today and systems</a:t>
            </a:r>
            <a:endParaRPr lang="zh-CN" altLang="zh-CN" sz="4400" dirty="0" smtClean="0">
              <a:solidFill>
                <a:schemeClr val="hlink"/>
              </a:solidFill>
              <a:effectLst>
                <a:outerShdw blurRad="38100" dist="38100" dir="2700000" algn="tl">
                  <a:srgbClr val="C0C0C0"/>
                </a:outerShdw>
              </a:effectLst>
              <a:ea typeface="黑体" pitchFamily="49" charset="-122"/>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01122"/>
                                        </p:tgtEl>
                                        <p:attrNameLst>
                                          <p:attrName>style.visibility</p:attrName>
                                        </p:attrNameLst>
                                      </p:cBhvr>
                                      <p:to>
                                        <p:strVal val="visible"/>
                                      </p:to>
                                    </p:set>
                                    <p:anim calcmode="lin" valueType="num">
                                      <p:cBhvr additive="base">
                                        <p:cTn id="7" dur="500" fill="hold"/>
                                        <p:tgtEl>
                                          <p:spTgt spid="901122"/>
                                        </p:tgtEl>
                                        <p:attrNameLst>
                                          <p:attrName>ppt_x</p:attrName>
                                        </p:attrNameLst>
                                      </p:cBhvr>
                                      <p:tavLst>
                                        <p:tav tm="0">
                                          <p:val>
                                            <p:strVal val="#ppt_x"/>
                                          </p:val>
                                        </p:tav>
                                        <p:tav tm="100000">
                                          <p:val>
                                            <p:strVal val="#ppt_x"/>
                                          </p:val>
                                        </p:tav>
                                      </p:tavLst>
                                    </p:anim>
                                    <p:anim calcmode="lin" valueType="num">
                                      <p:cBhvr additive="base">
                                        <p:cTn id="8" dur="500" fill="hold"/>
                                        <p:tgtEl>
                                          <p:spTgt spid="901122"/>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901122"/>
                                        </p:tgtEl>
                                        <p:attrNameLst>
                                          <p:attrName>ppt_c</p:attrName>
                                        </p:attrNameLst>
                                      </p:cBhvr>
                                      <p:to>
                                        <a:schemeClr val="bg2"/>
                                      </p:to>
                                    </p:animClr>
                                  </p:subTnLst>
                                </p:cTn>
                              </p:par>
                              <p:par>
                                <p:cTn id="9" presetID="2" presetClass="entr" presetSubtype="4" fill="hold" grpId="0" nodeType="withEffect">
                                  <p:stCondLst>
                                    <p:cond delay="0"/>
                                  </p:stCondLst>
                                  <p:childTnLst>
                                    <p:set>
                                      <p:cBhvr>
                                        <p:cTn id="10" dur="1" fill="hold">
                                          <p:stCondLst>
                                            <p:cond delay="0"/>
                                          </p:stCondLst>
                                        </p:cTn>
                                        <p:tgtEl>
                                          <p:spTgt spid="901124"/>
                                        </p:tgtEl>
                                        <p:attrNameLst>
                                          <p:attrName>style.visibility</p:attrName>
                                        </p:attrNameLst>
                                      </p:cBhvr>
                                      <p:to>
                                        <p:strVal val="visible"/>
                                      </p:to>
                                    </p:set>
                                    <p:anim calcmode="lin" valueType="num">
                                      <p:cBhvr additive="base">
                                        <p:cTn id="11" dur="500" fill="hold"/>
                                        <p:tgtEl>
                                          <p:spTgt spid="901124"/>
                                        </p:tgtEl>
                                        <p:attrNameLst>
                                          <p:attrName>ppt_x</p:attrName>
                                        </p:attrNameLst>
                                      </p:cBhvr>
                                      <p:tavLst>
                                        <p:tav tm="0">
                                          <p:val>
                                            <p:strVal val="#ppt_x"/>
                                          </p:val>
                                        </p:tav>
                                        <p:tav tm="100000">
                                          <p:val>
                                            <p:strVal val="#ppt_x"/>
                                          </p:val>
                                        </p:tav>
                                      </p:tavLst>
                                    </p:anim>
                                    <p:anim calcmode="lin" valueType="num">
                                      <p:cBhvr additive="base">
                                        <p:cTn id="12" dur="500" fill="hold"/>
                                        <p:tgtEl>
                                          <p:spTgt spid="901124"/>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901124"/>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901123"/>
                                        </p:tgtEl>
                                        <p:attrNameLst>
                                          <p:attrName>style.visibility</p:attrName>
                                        </p:attrNameLst>
                                      </p:cBhvr>
                                      <p:to>
                                        <p:strVal val="visible"/>
                                      </p:to>
                                    </p:set>
                                    <p:anim calcmode="lin" valueType="num">
                                      <p:cBhvr additive="base">
                                        <p:cTn id="17" dur="500" fill="hold"/>
                                        <p:tgtEl>
                                          <p:spTgt spid="901123"/>
                                        </p:tgtEl>
                                        <p:attrNameLst>
                                          <p:attrName>ppt_x</p:attrName>
                                        </p:attrNameLst>
                                      </p:cBhvr>
                                      <p:tavLst>
                                        <p:tav tm="0">
                                          <p:val>
                                            <p:strVal val="#ppt_x"/>
                                          </p:val>
                                        </p:tav>
                                        <p:tav tm="100000">
                                          <p:val>
                                            <p:strVal val="#ppt_x"/>
                                          </p:val>
                                        </p:tav>
                                      </p:tavLst>
                                    </p:anim>
                                    <p:anim calcmode="lin" valueType="num">
                                      <p:cBhvr additive="base">
                                        <p:cTn id="18" dur="500" fill="hold"/>
                                        <p:tgtEl>
                                          <p:spTgt spid="901123"/>
                                        </p:tgtEl>
                                        <p:attrNameLst>
                                          <p:attrName>ppt_y</p:attrName>
                                        </p:attrNameLst>
                                      </p:cBhvr>
                                      <p:tavLst>
                                        <p:tav tm="0">
                                          <p:val>
                                            <p:strVal val="0-#ppt_h/2"/>
                                          </p:val>
                                        </p:tav>
                                        <p:tav tm="100000">
                                          <p:val>
                                            <p:strVal val="#ppt_y"/>
                                          </p:val>
                                        </p:tav>
                                      </p:tavLst>
                                    </p:anim>
                                  </p:childTnLst>
                                  <p:subTnLst>
                                    <p:animClr>
                                      <p:cBhvr override="childStyle">
                                        <p:cTn dur="1" fill="hold" display="0" masterRel="nextClick" afterEffect="1"/>
                                        <p:tgtEl>
                                          <p:spTgt spid="901123"/>
                                        </p:tgtEl>
                                        <p:attrNameLst>
                                          <p:attrName>ppt_c</p:attrName>
                                        </p:attrNameLst>
                                      </p:cBhvr>
                                      <p:to>
                                        <a:schemeClr val="bg2"/>
                                      </p:to>
                                    </p:animClr>
                                  </p:subTnLst>
                                </p:cTn>
                              </p:par>
                              <p:par>
                                <p:cTn id="19" presetID="2" presetClass="entr" presetSubtype="1" fill="hold" grpId="0" nodeType="withEffect">
                                  <p:stCondLst>
                                    <p:cond delay="0"/>
                                  </p:stCondLst>
                                  <p:childTnLst>
                                    <p:set>
                                      <p:cBhvr>
                                        <p:cTn id="20" dur="1" fill="hold">
                                          <p:stCondLst>
                                            <p:cond delay="0"/>
                                          </p:stCondLst>
                                        </p:cTn>
                                        <p:tgtEl>
                                          <p:spTgt spid="901125"/>
                                        </p:tgtEl>
                                        <p:attrNameLst>
                                          <p:attrName>style.visibility</p:attrName>
                                        </p:attrNameLst>
                                      </p:cBhvr>
                                      <p:to>
                                        <p:strVal val="visible"/>
                                      </p:to>
                                    </p:set>
                                    <p:anim calcmode="lin" valueType="num">
                                      <p:cBhvr additive="base">
                                        <p:cTn id="21" dur="500" fill="hold"/>
                                        <p:tgtEl>
                                          <p:spTgt spid="901125"/>
                                        </p:tgtEl>
                                        <p:attrNameLst>
                                          <p:attrName>ppt_x</p:attrName>
                                        </p:attrNameLst>
                                      </p:cBhvr>
                                      <p:tavLst>
                                        <p:tav tm="0">
                                          <p:val>
                                            <p:strVal val="#ppt_x"/>
                                          </p:val>
                                        </p:tav>
                                        <p:tav tm="100000">
                                          <p:val>
                                            <p:strVal val="#ppt_x"/>
                                          </p:val>
                                        </p:tav>
                                      </p:tavLst>
                                    </p:anim>
                                    <p:anim calcmode="lin" valueType="num">
                                      <p:cBhvr additive="base">
                                        <p:cTn id="22" dur="500" fill="hold"/>
                                        <p:tgtEl>
                                          <p:spTgt spid="901125"/>
                                        </p:tgtEl>
                                        <p:attrNameLst>
                                          <p:attrName>ppt_y</p:attrName>
                                        </p:attrNameLst>
                                      </p:cBhvr>
                                      <p:tavLst>
                                        <p:tav tm="0">
                                          <p:val>
                                            <p:strVal val="0-#ppt_h/2"/>
                                          </p:val>
                                        </p:tav>
                                        <p:tav tm="100000">
                                          <p:val>
                                            <p:strVal val="#ppt_y"/>
                                          </p:val>
                                        </p:tav>
                                      </p:tavLst>
                                    </p:anim>
                                  </p:childTnLst>
                                  <p:subTnLst>
                                    <p:animClr>
                                      <p:cBhvr override="childStyle">
                                        <p:cTn dur="1" fill="hold" display="0" masterRel="nextClick" afterEffect="1"/>
                                        <p:tgtEl>
                                          <p:spTgt spid="901125"/>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01126"/>
                                        </p:tgtEl>
                                        <p:attrNameLst>
                                          <p:attrName>style.visibility</p:attrName>
                                        </p:attrNameLst>
                                      </p:cBhvr>
                                      <p:to>
                                        <p:strVal val="visible"/>
                                      </p:to>
                                    </p:set>
                                    <p:anim calcmode="lin" valueType="num">
                                      <p:cBhvr additive="base">
                                        <p:cTn id="27" dur="500" fill="hold"/>
                                        <p:tgtEl>
                                          <p:spTgt spid="901126"/>
                                        </p:tgtEl>
                                        <p:attrNameLst>
                                          <p:attrName>ppt_x</p:attrName>
                                        </p:attrNameLst>
                                      </p:cBhvr>
                                      <p:tavLst>
                                        <p:tav tm="0">
                                          <p:val>
                                            <p:strVal val="#ppt_x"/>
                                          </p:val>
                                        </p:tav>
                                        <p:tav tm="100000">
                                          <p:val>
                                            <p:strVal val="#ppt_x"/>
                                          </p:val>
                                        </p:tav>
                                      </p:tavLst>
                                    </p:anim>
                                    <p:anim calcmode="lin" valueType="num">
                                      <p:cBhvr additive="base">
                                        <p:cTn id="28" dur="500" fill="hold"/>
                                        <p:tgtEl>
                                          <p:spTgt spid="901126"/>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901126"/>
                                        </p:tgtEl>
                                        <p:attrNameLst>
                                          <p:attrName>ppt_c</p:attrName>
                                        </p:attrNameLst>
                                      </p:cBhvr>
                                      <p:to>
                                        <a:schemeClr val="bg2"/>
                                      </p:to>
                                    </p:animClr>
                                  </p:subTnLst>
                                </p:cTn>
                              </p:par>
                              <p:par>
                                <p:cTn id="29" presetID="2" presetClass="entr" presetSubtype="4" fill="hold" grpId="0" nodeType="withEffect">
                                  <p:stCondLst>
                                    <p:cond delay="0"/>
                                  </p:stCondLst>
                                  <p:childTnLst>
                                    <p:set>
                                      <p:cBhvr>
                                        <p:cTn id="30" dur="1" fill="hold">
                                          <p:stCondLst>
                                            <p:cond delay="0"/>
                                          </p:stCondLst>
                                        </p:cTn>
                                        <p:tgtEl>
                                          <p:spTgt spid="901127"/>
                                        </p:tgtEl>
                                        <p:attrNameLst>
                                          <p:attrName>style.visibility</p:attrName>
                                        </p:attrNameLst>
                                      </p:cBhvr>
                                      <p:to>
                                        <p:strVal val="visible"/>
                                      </p:to>
                                    </p:set>
                                    <p:anim calcmode="lin" valueType="num">
                                      <p:cBhvr additive="base">
                                        <p:cTn id="31" dur="500" fill="hold"/>
                                        <p:tgtEl>
                                          <p:spTgt spid="901127"/>
                                        </p:tgtEl>
                                        <p:attrNameLst>
                                          <p:attrName>ppt_x</p:attrName>
                                        </p:attrNameLst>
                                      </p:cBhvr>
                                      <p:tavLst>
                                        <p:tav tm="0">
                                          <p:val>
                                            <p:strVal val="#ppt_x"/>
                                          </p:val>
                                        </p:tav>
                                        <p:tav tm="100000">
                                          <p:val>
                                            <p:strVal val="#ppt_x"/>
                                          </p:val>
                                        </p:tav>
                                      </p:tavLst>
                                    </p:anim>
                                    <p:anim calcmode="lin" valueType="num">
                                      <p:cBhvr additive="base">
                                        <p:cTn id="32" dur="500" fill="hold"/>
                                        <p:tgtEl>
                                          <p:spTgt spid="901127"/>
                                        </p:tgtEl>
                                        <p:attrNameLst>
                                          <p:attrName>ppt_y</p:attrName>
                                        </p:attrNameLst>
                                      </p:cBhvr>
                                      <p:tavLst>
                                        <p:tav tm="0">
                                          <p:val>
                                            <p:strVal val="1+#ppt_h/2"/>
                                          </p:val>
                                        </p:tav>
                                        <p:tav tm="100000">
                                          <p:val>
                                            <p:strVal val="#ppt_y"/>
                                          </p:val>
                                        </p:tav>
                                      </p:tavLst>
                                    </p:anim>
                                  </p:childTnLst>
                                  <p:subTnLst>
                                    <p:animClr>
                                      <p:cBhvr override="childStyle">
                                        <p:cTn dur="1" fill="hold" display="0" masterRel="nextClick" afterEffect="1"/>
                                        <p:tgtEl>
                                          <p:spTgt spid="901127"/>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22" grpId="0"/>
      <p:bldP spid="901123" grpId="0"/>
      <p:bldP spid="901124" grpId="0"/>
      <p:bldP spid="901125" grpId="0"/>
      <p:bldP spid="901126" grpId="0"/>
      <p:bldP spid="9011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3170" name="Picture 2"/>
          <p:cNvPicPr>
            <a:picLocks noGrp="1" noChangeAspect="1" noChangeArrowheads="1"/>
          </p:cNvPicPr>
          <p:nvPr>
            <p:ph/>
          </p:nvPr>
        </p:nvPicPr>
        <p:blipFill>
          <a:blip r:embed="rId3" cstate="print">
            <a:lum bright="-20000" contrast="40000"/>
          </a:blip>
          <a:srcRect/>
          <a:stretch>
            <a:fillRect/>
          </a:stretch>
        </p:blipFill>
        <p:spPr>
          <a:xfrm>
            <a:off x="533400" y="0"/>
            <a:ext cx="8077200" cy="6858000"/>
          </a:xfrm>
          <a:noFill/>
          <a:ln/>
        </p:spPr>
      </p:pic>
    </p:spTree>
  </p:cSld>
  <p:clrMapOvr>
    <a:masterClrMapping/>
  </p:clrMapOvr>
  <p:transition spd="slow" advTm="5000">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solidFill>
                  <a:schemeClr val="hlink"/>
                </a:solidFill>
                <a:effectLst>
                  <a:outerShdw blurRad="38100" dist="38100" dir="2700000" algn="tl">
                    <a:srgbClr val="C0C0C0"/>
                  </a:outerShdw>
                </a:effectLst>
                <a:ea typeface="黑体" pitchFamily="49" charset="-122"/>
              </a:rPr>
              <a:t>Biometrics today and systems</a:t>
            </a:r>
            <a:endParaRPr lang="zh-CN" altLang="zh-CN" dirty="0" smtClean="0">
              <a:solidFill>
                <a:schemeClr val="hlink"/>
              </a:solidFill>
              <a:effectLst>
                <a:outerShdw blurRad="38100" dist="38100" dir="2700000" algn="tl">
                  <a:srgbClr val="C0C0C0"/>
                </a:outerShdw>
              </a:effectLst>
              <a:ea typeface="黑体" pitchFamily="49" charset="-122"/>
            </a:endParaRPr>
          </a:p>
        </p:txBody>
      </p:sp>
      <p:sp>
        <p:nvSpPr>
          <p:cNvPr id="12" name="Rectangle 9"/>
          <p:cNvSpPr>
            <a:spLocks noChangeArrowheads="1"/>
          </p:cNvSpPr>
          <p:nvPr/>
        </p:nvSpPr>
        <p:spPr bwMode="auto">
          <a:xfrm>
            <a:off x="214282" y="1357298"/>
            <a:ext cx="7924800" cy="1000124"/>
          </a:xfrm>
          <a:prstGeom prst="rect">
            <a:avLst/>
          </a:prstGeom>
          <a:noFill/>
          <a:ln w="9525">
            <a:noFill/>
            <a:miter lim="800000"/>
            <a:headEnd/>
            <a:tailEnd/>
          </a:ln>
          <a:effectLst>
            <a:outerShdw dist="35921" dir="2700000" algn="ctr" rotWithShape="0">
              <a:schemeClr val="bg2"/>
            </a:outerShdw>
          </a:effectLst>
        </p:spPr>
        <p:txBody>
          <a:bodyPr anchor="ctr"/>
          <a:lstStyle/>
          <a:p>
            <a:pPr algn="l" eaLnBrk="1" hangingPunct="1">
              <a:lnSpc>
                <a:spcPct val="100000"/>
              </a:lnSpc>
            </a:pPr>
            <a:r>
              <a:rPr lang="en-US" altLang="zh-CN" sz="2800" dirty="0" smtClean="0">
                <a:solidFill>
                  <a:srgbClr val="002060"/>
                </a:solidFill>
                <a:effectLst>
                  <a:outerShdw blurRad="38100" dist="38100" dir="2700000" algn="tl">
                    <a:srgbClr val="C0C0C0"/>
                  </a:outerShdw>
                </a:effectLst>
                <a:latin typeface="+mj-lt"/>
                <a:ea typeface="黑体" pitchFamily="49" charset="-122"/>
                <a:cs typeface="+mj-cs"/>
              </a:rPr>
              <a:t>2. Automatic</a:t>
            </a:r>
            <a:r>
              <a:rPr lang="en-US" altLang="zh-CN" sz="2800" b="0" dirty="0" smtClean="0">
                <a:solidFill>
                  <a:srgbClr val="002060"/>
                </a:solidFill>
                <a:effectLst>
                  <a:outerShdw blurRad="38100" dist="38100" dir="2700000" algn="tl">
                    <a:srgbClr val="C0C0C0"/>
                  </a:outerShdw>
                </a:effectLst>
                <a:latin typeface="Comic Sans MS" pitchFamily="66" charset="0"/>
              </a:rPr>
              <a:t> </a:t>
            </a:r>
            <a:r>
              <a:rPr lang="en-US" altLang="zh-CN" sz="2800" dirty="0">
                <a:solidFill>
                  <a:srgbClr val="002060"/>
                </a:solidFill>
                <a:effectLst>
                  <a:outerShdw blurRad="38100" dist="38100" dir="2700000" algn="tl">
                    <a:srgbClr val="C0C0C0"/>
                  </a:outerShdw>
                </a:effectLst>
                <a:latin typeface="+mj-lt"/>
                <a:ea typeface="黑体" pitchFamily="49" charset="-122"/>
                <a:cs typeface="+mj-cs"/>
              </a:rPr>
              <a:t>Fingerprint Identification System (AFIS)</a:t>
            </a:r>
          </a:p>
        </p:txBody>
      </p:sp>
      <p:sp>
        <p:nvSpPr>
          <p:cNvPr id="13" name="Rectangle 10"/>
          <p:cNvSpPr>
            <a:spLocks noChangeArrowheads="1"/>
          </p:cNvSpPr>
          <p:nvPr/>
        </p:nvSpPr>
        <p:spPr bwMode="auto">
          <a:xfrm>
            <a:off x="457200" y="2500306"/>
            <a:ext cx="6400800" cy="3378200"/>
          </a:xfrm>
          <a:prstGeom prst="rect">
            <a:avLst/>
          </a:prstGeom>
          <a:noFill/>
          <a:ln w="9525">
            <a:noFill/>
            <a:miter lim="800000"/>
            <a:headEnd/>
            <a:tailEnd/>
          </a:ln>
          <a:effectLst/>
        </p:spPr>
        <p:txBody>
          <a:bodyPr>
            <a:spAutoFit/>
          </a:bodyPr>
          <a:lstStyle/>
          <a:p>
            <a:pPr marL="285750" indent="-285750" algn="l" eaLnBrk="1" hangingPunct="1">
              <a:lnSpc>
                <a:spcPct val="100000"/>
              </a:lnSpc>
              <a:spcBef>
                <a:spcPct val="50000"/>
              </a:spcBef>
              <a:buFontTx/>
              <a:buChar char="•"/>
            </a:pPr>
            <a:r>
              <a:rPr lang="en-US" altLang="zh-CN" sz="2400" b="0" i="0" dirty="0">
                <a:effectLst/>
                <a:latin typeface="Verdana" pitchFamily="34" charset="0"/>
              </a:rPr>
              <a:t>Graphical flow like ridges present in human fingers</a:t>
            </a:r>
          </a:p>
          <a:p>
            <a:pPr marL="285750" indent="-285750" algn="l" eaLnBrk="1" hangingPunct="1">
              <a:lnSpc>
                <a:spcPct val="100000"/>
              </a:lnSpc>
              <a:spcBef>
                <a:spcPct val="50000"/>
              </a:spcBef>
              <a:buFontTx/>
              <a:buChar char="•"/>
            </a:pPr>
            <a:r>
              <a:rPr lang="en-US" altLang="zh-CN" sz="2400" b="0" i="0" dirty="0">
                <a:effectLst/>
                <a:latin typeface="Verdana" pitchFamily="34" charset="0"/>
              </a:rPr>
              <a:t>Formation depends on the initial conditions of the embryonic development </a:t>
            </a:r>
          </a:p>
          <a:p>
            <a:pPr marL="285750" indent="-285750" algn="l" eaLnBrk="1" hangingPunct="1">
              <a:lnSpc>
                <a:spcPct val="100000"/>
              </a:lnSpc>
              <a:spcBef>
                <a:spcPct val="50000"/>
              </a:spcBef>
              <a:buFontTx/>
              <a:buChar char="•"/>
            </a:pPr>
            <a:r>
              <a:rPr lang="en-US" altLang="zh-CN" sz="2400" b="0" i="0" dirty="0">
                <a:effectLst/>
                <a:latin typeface="Verdana" pitchFamily="34" charset="0"/>
              </a:rPr>
              <a:t>They are believed to be </a:t>
            </a:r>
            <a:r>
              <a:rPr lang="en-US" altLang="zh-CN" sz="2400" b="0" i="0" dirty="0">
                <a:solidFill>
                  <a:schemeClr val="accent2"/>
                </a:solidFill>
                <a:effectLst/>
                <a:latin typeface="Verdana" pitchFamily="34" charset="0"/>
              </a:rPr>
              <a:t>unique</a:t>
            </a:r>
            <a:r>
              <a:rPr lang="en-US" altLang="zh-CN" sz="2400" b="0" i="0" dirty="0">
                <a:effectLst/>
                <a:latin typeface="Verdana" pitchFamily="34" charset="0"/>
              </a:rPr>
              <a:t> to each person (and each finger); acceptable in courts of law</a:t>
            </a:r>
          </a:p>
        </p:txBody>
      </p:sp>
      <p:pic>
        <p:nvPicPr>
          <p:cNvPr id="14" name="Picture 11"/>
          <p:cNvPicPr>
            <a:picLocks noChangeAspect="1" noChangeArrowheads="1"/>
          </p:cNvPicPr>
          <p:nvPr/>
        </p:nvPicPr>
        <p:blipFill>
          <a:blip r:embed="rId2" cstate="print"/>
          <a:srcRect/>
          <a:stretch>
            <a:fillRect/>
          </a:stretch>
        </p:blipFill>
        <p:spPr bwMode="auto">
          <a:xfrm>
            <a:off x="6429388" y="3214686"/>
            <a:ext cx="2133600" cy="20177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solidFill>
                  <a:schemeClr val="hlink"/>
                </a:solidFill>
                <a:effectLst>
                  <a:outerShdw blurRad="38100" dist="38100" dir="2700000" algn="tl">
                    <a:srgbClr val="C0C0C0"/>
                  </a:outerShdw>
                </a:effectLst>
                <a:ea typeface="黑体" pitchFamily="49" charset="-122"/>
              </a:rPr>
              <a:t>Biometrics today and systems</a:t>
            </a:r>
            <a:endParaRPr lang="zh-CN" altLang="zh-CN" dirty="0" smtClean="0">
              <a:solidFill>
                <a:schemeClr val="hlink"/>
              </a:solidFill>
              <a:effectLst>
                <a:outerShdw blurRad="38100" dist="38100" dir="2700000" algn="tl">
                  <a:srgbClr val="C0C0C0"/>
                </a:outerShdw>
              </a:effectLst>
              <a:ea typeface="黑体" pitchFamily="49" charset="-122"/>
            </a:endParaRPr>
          </a:p>
        </p:txBody>
      </p:sp>
      <p:sp>
        <p:nvSpPr>
          <p:cNvPr id="5" name="Rectangle 9"/>
          <p:cNvSpPr>
            <a:spLocks noChangeArrowheads="1"/>
          </p:cNvSpPr>
          <p:nvPr/>
        </p:nvSpPr>
        <p:spPr bwMode="auto">
          <a:xfrm>
            <a:off x="268070" y="1000116"/>
            <a:ext cx="7924800" cy="1000124"/>
          </a:xfrm>
          <a:prstGeom prst="rect">
            <a:avLst/>
          </a:prstGeom>
          <a:noFill/>
          <a:ln w="9525">
            <a:noFill/>
            <a:miter lim="800000"/>
            <a:headEnd/>
            <a:tailEnd/>
          </a:ln>
          <a:effectLst>
            <a:outerShdw dist="35921" dir="2700000" algn="ctr" rotWithShape="0">
              <a:schemeClr val="bg2"/>
            </a:outerShdw>
          </a:effectLst>
        </p:spPr>
        <p:txBody>
          <a:bodyPr anchor="ctr"/>
          <a:lstStyle/>
          <a:p>
            <a:pPr algn="l" eaLnBrk="1" hangingPunct="1">
              <a:lnSpc>
                <a:spcPct val="100000"/>
              </a:lnSpc>
            </a:pPr>
            <a:r>
              <a:rPr lang="en-US" altLang="zh-CN" sz="2800" dirty="0" smtClean="0">
                <a:solidFill>
                  <a:srgbClr val="002060"/>
                </a:solidFill>
                <a:effectLst>
                  <a:outerShdw blurRad="38100" dist="38100" dir="2700000" algn="tl">
                    <a:srgbClr val="C0C0C0"/>
                  </a:outerShdw>
                </a:effectLst>
                <a:latin typeface="+mj-lt"/>
                <a:ea typeface="黑体" pitchFamily="49" charset="-122"/>
                <a:cs typeface="+mj-cs"/>
              </a:rPr>
              <a:t>3. Face Identification System</a:t>
            </a:r>
            <a:endParaRPr lang="en-US" altLang="zh-CN" sz="2800" dirty="0">
              <a:solidFill>
                <a:srgbClr val="002060"/>
              </a:solidFill>
              <a:effectLst>
                <a:outerShdw blurRad="38100" dist="38100" dir="2700000" algn="tl">
                  <a:srgbClr val="C0C0C0"/>
                </a:outerShdw>
              </a:effectLst>
              <a:latin typeface="+mj-lt"/>
              <a:ea typeface="黑体" pitchFamily="49" charset="-122"/>
              <a:cs typeface="+mj-cs"/>
            </a:endParaRPr>
          </a:p>
        </p:txBody>
      </p:sp>
      <p:pic>
        <p:nvPicPr>
          <p:cNvPr id="7" name="Picture 3" descr="verification"/>
          <p:cNvPicPr>
            <a:picLocks noChangeAspect="1" noChangeArrowheads="1"/>
          </p:cNvPicPr>
          <p:nvPr/>
        </p:nvPicPr>
        <p:blipFill>
          <a:blip r:embed="rId2" cstate="print"/>
          <a:srcRect/>
          <a:stretch>
            <a:fillRect/>
          </a:stretch>
        </p:blipFill>
        <p:spPr bwMode="auto">
          <a:xfrm>
            <a:off x="304800" y="3505200"/>
            <a:ext cx="4724400" cy="2743200"/>
          </a:xfrm>
          <a:prstGeom prst="rect">
            <a:avLst/>
          </a:prstGeom>
          <a:noFill/>
          <a:ln w="9525">
            <a:noFill/>
            <a:miter lim="800000"/>
            <a:headEnd/>
            <a:tailEnd/>
          </a:ln>
        </p:spPr>
      </p:pic>
      <p:sp>
        <p:nvSpPr>
          <p:cNvPr id="8" name="Rectangle 4"/>
          <p:cNvSpPr>
            <a:spLocks noChangeArrowheads="1"/>
          </p:cNvSpPr>
          <p:nvPr/>
        </p:nvSpPr>
        <p:spPr bwMode="auto">
          <a:xfrm>
            <a:off x="228600" y="1876425"/>
            <a:ext cx="8686800" cy="1552575"/>
          </a:xfrm>
          <a:prstGeom prst="rect">
            <a:avLst/>
          </a:prstGeom>
          <a:noFill/>
          <a:ln w="12700">
            <a:noFill/>
            <a:miter lim="800000"/>
            <a:headEnd/>
            <a:tailEnd/>
          </a:ln>
          <a:effectLst/>
        </p:spPr>
        <p:txBody>
          <a:bodyPr>
            <a:spAutoFit/>
          </a:bodyPr>
          <a:lstStyle/>
          <a:p>
            <a:pPr algn="l">
              <a:lnSpc>
                <a:spcPct val="100000"/>
              </a:lnSpc>
              <a:buClr>
                <a:schemeClr val="tx1"/>
              </a:buClr>
              <a:buFontTx/>
              <a:buChar char="•"/>
            </a:pPr>
            <a:r>
              <a:rPr lang="en-US" altLang="zh-TW" sz="2400" b="0" i="0" dirty="0">
                <a:effectLst/>
                <a:latin typeface="Verdana" pitchFamily="34" charset="0"/>
                <a:ea typeface="PMingLiU" pitchFamily="18" charset="-120"/>
              </a:rPr>
              <a:t> Applications range from static, mug-shot verification to a dynamic, uncontrolled face 		  identification and tracking in a 		       cluttered background</a:t>
            </a:r>
          </a:p>
        </p:txBody>
      </p:sp>
      <p:grpSp>
        <p:nvGrpSpPr>
          <p:cNvPr id="9" name="Group 5"/>
          <p:cNvGrpSpPr>
            <a:grpSpLocks/>
          </p:cNvGrpSpPr>
          <p:nvPr/>
        </p:nvGrpSpPr>
        <p:grpSpPr bwMode="auto">
          <a:xfrm>
            <a:off x="5638800" y="2286000"/>
            <a:ext cx="3298825" cy="4876800"/>
            <a:chOff x="1762" y="1008"/>
            <a:chExt cx="2078" cy="3072"/>
          </a:xfrm>
        </p:grpSpPr>
        <p:pic>
          <p:nvPicPr>
            <p:cNvPr id="10" name="Picture 6" descr="FACEREC1-1"/>
            <p:cNvPicPr>
              <a:picLocks noChangeAspect="1" noChangeArrowheads="1"/>
            </p:cNvPicPr>
            <p:nvPr/>
          </p:nvPicPr>
          <p:blipFill>
            <a:blip r:embed="rId3" cstate="print"/>
            <a:srcRect/>
            <a:stretch>
              <a:fillRect/>
            </a:stretch>
          </p:blipFill>
          <p:spPr bwMode="auto">
            <a:xfrm>
              <a:off x="1762" y="1008"/>
              <a:ext cx="2078" cy="2834"/>
            </a:xfrm>
            <a:prstGeom prst="rect">
              <a:avLst/>
            </a:prstGeom>
            <a:noFill/>
            <a:ln>
              <a:noFill/>
            </a:ln>
          </p:spPr>
        </p:pic>
        <p:sp>
          <p:nvSpPr>
            <p:cNvPr id="11" name="Text Box 7"/>
            <p:cNvSpPr txBox="1">
              <a:spLocks noChangeArrowheads="1"/>
            </p:cNvSpPr>
            <p:nvPr/>
          </p:nvSpPr>
          <p:spPr bwMode="auto">
            <a:xfrm>
              <a:off x="1968" y="3849"/>
              <a:ext cx="116" cy="231"/>
            </a:xfrm>
            <a:prstGeom prst="rect">
              <a:avLst/>
            </a:prstGeom>
            <a:noFill/>
            <a:ln w="9525">
              <a:noFill/>
              <a:miter lim="800000"/>
              <a:headEnd/>
              <a:tailEnd/>
            </a:ln>
            <a:effectLst/>
          </p:spPr>
          <p:txBody>
            <a:bodyPr wrap="none">
              <a:spAutoFit/>
            </a:bodyPr>
            <a:lstStyle/>
            <a:p>
              <a:pPr algn="l" eaLnBrk="1" hangingPunct="1">
                <a:lnSpc>
                  <a:spcPct val="100000"/>
                </a:lnSpc>
              </a:pPr>
              <a:endParaRPr kumimoji="1" lang="zh-CN" altLang="en-US" sz="1800" b="0" i="0">
                <a:effectLst/>
                <a:ea typeface="PMingLiU" pitchFamily="18" charset="-120"/>
              </a:endParaRPr>
            </a:p>
          </p:txBody>
        </p:sp>
      </p:grpSp>
      <p:sp>
        <p:nvSpPr>
          <p:cNvPr id="12" name="Rectangle 8"/>
          <p:cNvSpPr>
            <a:spLocks noChangeArrowheads="1"/>
          </p:cNvSpPr>
          <p:nvPr/>
        </p:nvSpPr>
        <p:spPr bwMode="auto">
          <a:xfrm>
            <a:off x="1524000" y="6324600"/>
            <a:ext cx="1447800" cy="304800"/>
          </a:xfrm>
          <a:prstGeom prst="rect">
            <a:avLst/>
          </a:prstGeom>
          <a:noFill/>
          <a:ln w="9525">
            <a:noFill/>
            <a:miter lim="800000"/>
            <a:headEnd/>
            <a:tailEnd/>
          </a:ln>
          <a:effectLst/>
        </p:spPr>
        <p:txBody>
          <a:bodyPr>
            <a:spAutoFit/>
          </a:bodyPr>
          <a:lstStyle/>
          <a:p>
            <a:pPr eaLnBrk="1" hangingPunct="1">
              <a:lnSpc>
                <a:spcPct val="100000"/>
              </a:lnSpc>
            </a:pPr>
            <a:r>
              <a:rPr lang="en-US" altLang="zh-CN" sz="1400" b="0" i="0" dirty="0">
                <a:effectLst/>
                <a:latin typeface="Verdana" pitchFamily="34" charset="0"/>
              </a:rPr>
              <a:t>Smart Card                  </a:t>
            </a:r>
          </a:p>
        </p:txBody>
      </p:sp>
      <p:sp>
        <p:nvSpPr>
          <p:cNvPr id="13" name="Rectangle 9"/>
          <p:cNvSpPr>
            <a:spLocks noChangeArrowheads="1"/>
          </p:cNvSpPr>
          <p:nvPr/>
        </p:nvSpPr>
        <p:spPr bwMode="auto">
          <a:xfrm>
            <a:off x="4038600" y="6400800"/>
            <a:ext cx="1490663" cy="304800"/>
          </a:xfrm>
          <a:prstGeom prst="rect">
            <a:avLst/>
          </a:prstGeom>
          <a:noFill/>
          <a:ln w="12700">
            <a:noFill/>
            <a:miter lim="800000"/>
            <a:headEnd/>
            <a:tailEnd/>
          </a:ln>
          <a:effectLst/>
        </p:spPr>
        <p:txBody>
          <a:bodyPr wrap="none">
            <a:spAutoFit/>
          </a:bodyPr>
          <a:lstStyle/>
          <a:p>
            <a:pPr algn="l" eaLnBrk="1" hangingPunct="1">
              <a:lnSpc>
                <a:spcPct val="100000"/>
              </a:lnSpc>
            </a:pPr>
            <a:r>
              <a:rPr lang="en-US" altLang="zh-CN" sz="1400" b="0" i="0" dirty="0">
                <a:effectLst/>
                <a:latin typeface="Verdana" pitchFamily="34" charset="0"/>
              </a:rPr>
              <a:t>Access Control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1120</TotalTime>
  <Words>940</Words>
  <Application>Microsoft Office PowerPoint</Application>
  <PresentationFormat>全屏显示(4:3)</PresentationFormat>
  <Paragraphs>155</Paragraphs>
  <Slides>21</Slides>
  <Notes>2</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21</vt:i4>
      </vt:variant>
    </vt:vector>
  </HeadingPairs>
  <TitlesOfParts>
    <vt:vector size="23" baseType="lpstr">
      <vt:lpstr>Office 主题</vt:lpstr>
      <vt:lpstr>Document</vt:lpstr>
      <vt:lpstr>Biometrics Systems and Applications</vt:lpstr>
      <vt:lpstr>Outline</vt:lpstr>
      <vt:lpstr>幻灯片 3</vt:lpstr>
      <vt:lpstr>Biometrics eve</vt:lpstr>
      <vt:lpstr>Biometrics Emergence</vt:lpstr>
      <vt:lpstr>幻灯片 6</vt:lpstr>
      <vt:lpstr>幻灯片 7</vt:lpstr>
      <vt:lpstr>Biometrics today and systems</vt:lpstr>
      <vt:lpstr>Biometrics today and systems</vt:lpstr>
      <vt:lpstr>Biometrics today and systems</vt:lpstr>
      <vt:lpstr>Hand and finger geometry and Palmprint identification system</vt:lpstr>
      <vt:lpstr>Biometrics today and systems</vt:lpstr>
      <vt:lpstr>Biometrics today and systems</vt:lpstr>
      <vt:lpstr>Biometrics today and systems</vt:lpstr>
      <vt:lpstr>Biometrics today and systems</vt:lpstr>
      <vt:lpstr>Biometrics today and systems</vt:lpstr>
      <vt:lpstr>Methods, Techniques, and Technologies</vt:lpstr>
      <vt:lpstr>幻灯片 18</vt:lpstr>
      <vt:lpstr>幻灯片 19</vt:lpstr>
      <vt:lpstr>幻灯片 20</vt:lpstr>
      <vt:lpstr>Research Challenges and Opportunities</vt:lpstr>
    </vt:vector>
  </TitlesOfParts>
  <Company>SkyUN.Org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SkyUN.Org</dc:creator>
  <cp:lastModifiedBy>SkyUN.Org</cp:lastModifiedBy>
  <cp:revision>218</cp:revision>
  <dcterms:created xsi:type="dcterms:W3CDTF">2014-03-14T01:30:37Z</dcterms:created>
  <dcterms:modified xsi:type="dcterms:W3CDTF">2014-04-15T04:06:11Z</dcterms:modified>
</cp:coreProperties>
</file>